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49"/>
  </p:notesMasterIdLst>
  <p:handoutMasterIdLst>
    <p:handoutMasterId r:id="rId50"/>
  </p:handoutMasterIdLst>
  <p:sldIdLst>
    <p:sldId id="282" r:id="rId2"/>
    <p:sldId id="445" r:id="rId3"/>
    <p:sldId id="420" r:id="rId4"/>
    <p:sldId id="423" r:id="rId5"/>
    <p:sldId id="422" r:id="rId6"/>
    <p:sldId id="421" r:id="rId7"/>
    <p:sldId id="451" r:id="rId8"/>
    <p:sldId id="485" r:id="rId9"/>
    <p:sldId id="486" r:id="rId10"/>
    <p:sldId id="487" r:id="rId11"/>
    <p:sldId id="488" r:id="rId12"/>
    <p:sldId id="489" r:id="rId13"/>
    <p:sldId id="490" r:id="rId14"/>
    <p:sldId id="491" r:id="rId15"/>
    <p:sldId id="492" r:id="rId16"/>
    <p:sldId id="493" r:id="rId17"/>
    <p:sldId id="494" r:id="rId18"/>
    <p:sldId id="495" r:id="rId19"/>
    <p:sldId id="496" r:id="rId20"/>
    <p:sldId id="497" r:id="rId21"/>
    <p:sldId id="498" r:id="rId22"/>
    <p:sldId id="500" r:id="rId23"/>
    <p:sldId id="453" r:id="rId24"/>
    <p:sldId id="455" r:id="rId25"/>
    <p:sldId id="515" r:id="rId26"/>
    <p:sldId id="478" r:id="rId27"/>
    <p:sldId id="511" r:id="rId28"/>
    <p:sldId id="512" r:id="rId29"/>
    <p:sldId id="514" r:id="rId30"/>
    <p:sldId id="509" r:id="rId31"/>
    <p:sldId id="456" r:id="rId32"/>
    <p:sldId id="507" r:id="rId33"/>
    <p:sldId id="458" r:id="rId34"/>
    <p:sldId id="462" r:id="rId35"/>
    <p:sldId id="464" r:id="rId36"/>
    <p:sldId id="465" r:id="rId37"/>
    <p:sldId id="510" r:id="rId38"/>
    <p:sldId id="463" r:id="rId39"/>
    <p:sldId id="467" r:id="rId40"/>
    <p:sldId id="439" r:id="rId41"/>
    <p:sldId id="501" r:id="rId42"/>
    <p:sldId id="502" r:id="rId43"/>
    <p:sldId id="503" r:id="rId44"/>
    <p:sldId id="474" r:id="rId45"/>
    <p:sldId id="505" r:id="rId46"/>
    <p:sldId id="506" r:id="rId47"/>
    <p:sldId id="516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003366"/>
    <a:srgbClr val="0969CD"/>
    <a:srgbClr val="006600"/>
    <a:srgbClr val="00FF00"/>
    <a:srgbClr val="CCFF99"/>
    <a:srgbClr val="9966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16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 Cyr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 Cyr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 Cyr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8F506C8-5596-47DD-B917-F51FB531616E}" type="slidenum">
              <a:rPr lang="ru-RU"/>
              <a:pPr>
                <a:defRPr/>
              </a:pPr>
              <a:t>‹#›</a:t>
            </a:fld>
            <a:endParaRPr lang="ru-RU">
              <a:latin typeface="Times New Roman Cyr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 Cyr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 Cyr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 Cyr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91BF786-662A-4BBD-9CCE-EB1D7EEA7DFF}" type="slidenum">
              <a:rPr lang="ru-RU"/>
              <a:pPr>
                <a:defRPr/>
              </a:pPr>
              <a:t>‹#›</a:t>
            </a:fld>
            <a:endParaRPr lang="ru-RU">
              <a:latin typeface="Times New Roman Cyr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 cap="sq"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fld id="{E141CB12-AF48-490E-873D-1624D9E4D14A}" type="slidenum">
              <a:rPr lang="ru-RU"/>
              <a:pPr eaLnBrk="0" hangingPunct="0"/>
              <a:t>23</a:t>
            </a:fld>
            <a:endParaRPr lang="ru-RU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0563"/>
            <a:ext cx="4557712" cy="3417887"/>
          </a:xfrm>
          <a:ln>
            <a:solidFill>
              <a:schemeClr val="tx1"/>
            </a:solidFill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44988"/>
            <a:ext cx="5033963" cy="4113212"/>
          </a:xfrm>
          <a:noFill/>
          <a:ln/>
        </p:spPr>
        <p:txBody>
          <a:bodyPr lIns="90363" tIns="45181" rIns="90363" bIns="45181"/>
          <a:lstStyle/>
          <a:p>
            <a:pPr eaLnBrk="1" hangingPunct="1">
              <a:spcBef>
                <a:spcPct val="0"/>
              </a:spcBef>
            </a:pPr>
            <a:endParaRPr kumimoji="0"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cs typeface="Arial" pitchFamily="34" charset="0"/>
            </a:endParaRPr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7A082B-113C-4AA9-88C4-5147352F1804}" type="slidenum">
              <a:rPr lang="ru-RU"/>
              <a:pPr/>
              <a:t>47</a:t>
            </a:fld>
            <a:endParaRPr lang="ru-RU">
              <a:latin typeface="Times New Roman Cyr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ru-RU" smtClean="0">
              <a:cs typeface="Arial" pitchFamily="34" charset="0"/>
            </a:endParaRP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FE8392-0D63-4462-A922-B7938D618CBC}" type="slidenum">
              <a:rPr lang="ru-RU"/>
              <a:pPr/>
              <a:t>25</a:t>
            </a:fld>
            <a:endParaRPr lang="ru-RU">
              <a:latin typeface="Times New Roman Cyr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cs typeface="Arial" pitchFamily="34" charset="0"/>
            </a:endParaRPr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13C8DA-5E86-479E-AC52-8028433D42A0}" type="slidenum">
              <a:rPr lang="ru-RU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cs typeface="Arial" pitchFamily="34" charset="0"/>
            </a:endParaRPr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5768C-A6A1-455E-A3B0-F7C4EFB841B3}" type="slidenum">
              <a:rPr lang="ru-RU"/>
              <a:pPr/>
              <a:t>39</a:t>
            </a:fld>
            <a:endParaRPr lang="ru-RU">
              <a:latin typeface="Times New Roman Cyr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881063"/>
            <a:r>
              <a:rPr lang="ru-RU" smtClean="0">
                <a:cs typeface="Arial" pitchFamily="34" charset="0"/>
              </a:rPr>
              <a:t>Результатом развития технологий является стремительное падение ценности одного бита информации.  </a:t>
            </a:r>
          </a:p>
          <a:p>
            <a:pPr defTabSz="881063"/>
            <a:r>
              <a:rPr lang="ru-RU" smtClean="0">
                <a:cs typeface="Arial" pitchFamily="34" charset="0"/>
              </a:rPr>
              <a:t>Однако, для пользователей это хорошо – становятся доступными новые, неведомые ранее услуги: магазины приложений, мобильная коммерция, мобильное телевидение, навигация и мониторинг дорожного трафика, пакеты этих услуг и новые режимы их комплексного, синергетического использования. </a:t>
            </a:r>
          </a:p>
          <a:p>
            <a:pPr defTabSz="881063"/>
            <a:r>
              <a:rPr lang="ru-RU" smtClean="0">
                <a:cs typeface="Arial" pitchFamily="34" charset="0"/>
              </a:rPr>
              <a:t>На смену эре «приложений-убийц» </a:t>
            </a:r>
            <a:r>
              <a:rPr lang="en-US" smtClean="0">
                <a:cs typeface="Arial" pitchFamily="34" charset="0"/>
              </a:rPr>
              <a:t>Killer Application</a:t>
            </a:r>
            <a:r>
              <a:rPr lang="ru-RU" smtClean="0">
                <a:cs typeface="Arial" pitchFamily="34" charset="0"/>
              </a:rPr>
              <a:t> (массовый охват пользователей несколькими супер-популярными услугами) приходит эра разнообразных «нишевых» приложений и сервисов, рассчитанных на определенные «фокус-группы» пользователей, с точной их дифференциацией. Группы могут исчисляться уже не тысячами, а десятками и даже единицами. Такая модель получила название Long </a:t>
            </a:r>
            <a:r>
              <a:rPr lang="en-US" smtClean="0">
                <a:cs typeface="Arial" pitchFamily="34" charset="0"/>
              </a:rPr>
              <a:t>Tail</a:t>
            </a:r>
            <a:r>
              <a:rPr lang="ru-RU" smtClean="0">
                <a:cs typeface="Arial" pitchFamily="34" charset="0"/>
              </a:rPr>
              <a:t> – «длинный хвост», поскольку вследствие снижения удельной ценности бита, спектр рентабельных в развертывании услуг будет все расширяться и кривая на слайде никогда не достигнет нулевой отметки. Иначе говоря, даже самый требовательный и специфичный пользователь найдет нужное ему приложение.</a:t>
            </a:r>
          </a:p>
          <a:p>
            <a:pPr defTabSz="881063"/>
            <a:endParaRPr lang="ru-RU" smtClean="0">
              <a:cs typeface="Arial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FA8CA8-B117-4CAF-82AC-9EDC84FD9A4E}" type="slidenum">
              <a:rPr lang="zh-CN" altLang="en-US"/>
              <a:pPr/>
              <a:t>41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cs typeface="Arial" pitchFamily="34" charset="0"/>
              </a:rPr>
              <a:t>Если в эру 2</a:t>
            </a:r>
            <a:r>
              <a:rPr lang="en-US" smtClean="0">
                <a:cs typeface="Arial" pitchFamily="34" charset="0"/>
              </a:rPr>
              <a:t>G </a:t>
            </a:r>
            <a:r>
              <a:rPr lang="ru-RU" smtClean="0">
                <a:cs typeface="Arial" pitchFamily="34" charset="0"/>
              </a:rPr>
              <a:t>показатлями эффективности бизнеса были </a:t>
            </a:r>
            <a:r>
              <a:rPr lang="en-US" smtClean="0">
                <a:cs typeface="Arial" pitchFamily="34" charset="0"/>
              </a:rPr>
              <a:t>ARPU </a:t>
            </a:r>
            <a:r>
              <a:rPr lang="ru-RU" smtClean="0">
                <a:cs typeface="Arial" pitchFamily="34" charset="0"/>
              </a:rPr>
              <a:t>и </a:t>
            </a:r>
            <a:r>
              <a:rPr lang="en-US" smtClean="0">
                <a:cs typeface="Arial" pitchFamily="34" charset="0"/>
              </a:rPr>
              <a:t>MOU</a:t>
            </a:r>
            <a:r>
              <a:rPr lang="ru-RU" smtClean="0">
                <a:cs typeface="Arial" pitchFamily="34" charset="0"/>
              </a:rPr>
              <a:t>, то в эру 3</a:t>
            </a:r>
            <a:r>
              <a:rPr lang="en-US" smtClean="0">
                <a:cs typeface="Arial" pitchFamily="34" charset="0"/>
              </a:rPr>
              <a:t>G/4G </a:t>
            </a:r>
            <a:r>
              <a:rPr lang="ru-RU" smtClean="0">
                <a:cs typeface="Arial" pitchFamily="34" charset="0"/>
              </a:rPr>
              <a:t>основным показетелм становится «стоимость одного бита» при предоставлении новых услуг. Если стоимость бита будет высокой, то сколько бы новых услуг оператор ни внедрял, его бизнес не будет прибыльным.   </a:t>
            </a:r>
          </a:p>
          <a:p>
            <a:endParaRPr lang="ru-RU" smtClean="0">
              <a:cs typeface="Arial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BC64F2-E89F-422B-9410-1BDF4846D51A}" type="slidenum">
              <a:rPr lang="zh-CN" altLang="en-US"/>
              <a:pPr/>
              <a:t>42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cs typeface="Arial" pitchFamily="34" charset="0"/>
              </a:rPr>
              <a:t>Большое распространение получат услуги местоположения, когда, например, проходя мимо супермаркета мы немедленно поулчим на свое мобильное устройство информацию об акциях и скидках, проходящий в нем (если конечно мы захотим такую информацию получать). Мы сможем не заходя в супермаркет оплачивать покупку и зайти туда только для получения покупки на выдаче.</a:t>
            </a:r>
          </a:p>
          <a:p>
            <a:endParaRPr lang="ru-RU" smtClean="0">
              <a:cs typeface="Arial" pitchFamily="34" charset="0"/>
            </a:endParaRPr>
          </a:p>
          <a:p>
            <a:r>
              <a:rPr lang="ru-RU" smtClean="0">
                <a:cs typeface="Arial" pitchFamily="34" charset="0"/>
              </a:rPr>
              <a:t>  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E538BA-5EF9-4AF2-AD0C-544894DD076B}" type="slidenum">
              <a:rPr lang="zh-CN" altLang="en-US"/>
              <a:pPr/>
              <a:t>43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cs typeface="Arial" pitchFamily="34" charset="0"/>
              </a:rPr>
              <a:t>Услуга «Три экрана» позволяет продолжать просмотр телепрограммы на любом терминале зарегистрированном для пользователя. 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D3BED6-5C0E-41A6-98F1-E6B47D79BE6D}" type="slidenum">
              <a:rPr lang="zh-CN" altLang="en-US"/>
              <a:pPr/>
              <a:t>45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CE7F7A-D03D-4C8F-B2F0-80AFDFD42B28}" type="slidenum">
              <a:rPr lang="ru-RU">
                <a:ea typeface="华文细黑" charset="-122"/>
              </a:rPr>
              <a:pPr/>
              <a:t>46</a:t>
            </a:fld>
            <a:endParaRPr lang="ru-RU">
              <a:ea typeface="华文细黑" charset="-122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b="1" smtClean="0">
                <a:cs typeface="Arial" pitchFamily="34" charset="0"/>
              </a:rPr>
              <a:t>Наступает Эра Сетевого мира (</a:t>
            </a:r>
            <a:r>
              <a:rPr lang="en-US" b="1" smtClean="0">
                <a:cs typeface="Arial" pitchFamily="34" charset="0"/>
              </a:rPr>
              <a:t>Networked</a:t>
            </a:r>
            <a:r>
              <a:rPr lang="ru-RU" b="1" smtClean="0">
                <a:cs typeface="Arial" pitchFamily="34" charset="0"/>
              </a:rPr>
              <a:t> </a:t>
            </a:r>
            <a:r>
              <a:rPr lang="en-US" b="1" smtClean="0">
                <a:cs typeface="Arial" pitchFamily="34" charset="0"/>
              </a:rPr>
              <a:t>World</a:t>
            </a:r>
            <a:r>
              <a:rPr lang="ru-RU" b="1" smtClean="0">
                <a:cs typeface="Arial" pitchFamily="34" charset="0"/>
              </a:rPr>
              <a:t>). </a:t>
            </a:r>
            <a:r>
              <a:rPr lang="ru-RU" smtClean="0">
                <a:cs typeface="Arial" pitchFamily="34" charset="0"/>
              </a:rPr>
              <a:t>Даже в тех регионах, где экономика переживает спад, в телекоммуникационной отрасли наблюдается сохранение и ускорение темпов роста за счет непрерывных инноваций и преобразований. </a:t>
            </a:r>
          </a:p>
          <a:p>
            <a:pPr eaLnBrk="1" hangingPunct="1"/>
            <a:r>
              <a:rPr lang="ru-RU" smtClean="0">
                <a:cs typeface="Arial" pitchFamily="34" charset="0"/>
              </a:rPr>
              <a:t>В настоящее время 60% пользователей Интернета смотрят телевидение через Интернет. 23% телевизоров в США подключены к Интернету. Крупнейший оператор кабельного телевидения в США, Comcast с июля 2009 года дублирует все свои программы в Интернете, в т.ч. и в формате мобильного ТВ. </a:t>
            </a:r>
          </a:p>
          <a:p>
            <a:pPr eaLnBrk="1" hangingPunct="1"/>
            <a:r>
              <a:rPr lang="ru-RU" smtClean="0">
                <a:cs typeface="Arial" pitchFamily="34" charset="0"/>
              </a:rPr>
              <a:t>Услуги «видео по запросу» дают 2% доходов операторов, и предполагается, что в течение двух лет их доля вырастет до 35%. Это означает, что люди будут получать только необходимую им информацию, а не тонуть в бескрайнем море информации.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0969CD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25400">
            <a:solidFill>
              <a:srgbClr val="0969CD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Garamond" pitchFamily="18" charset="0"/>
              </a:defRPr>
            </a:lvl1pPr>
          </a:lstStyle>
          <a:p>
            <a:pPr>
              <a:defRPr/>
            </a:pPr>
            <a:fld id="{D2C3194E-ED33-4370-906D-50CD330EA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0969CD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1116013" y="6172200"/>
            <a:ext cx="7570787" cy="0"/>
          </a:xfrm>
          <a:prstGeom prst="line">
            <a:avLst/>
          </a:prstGeom>
          <a:noFill/>
          <a:ln w="25400">
            <a:solidFill>
              <a:srgbClr val="0969CD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2294" name="Picture 71" descr="bonch_tower_ova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5288" y="5805488"/>
            <a:ext cx="6302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3366"/>
          </a:solidFill>
          <a:latin typeface="+mj-lt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3366"/>
          </a:solidFill>
          <a:latin typeface="Verdana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3366"/>
          </a:solidFill>
          <a:latin typeface="Verdana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3366"/>
          </a:solidFill>
          <a:latin typeface="Verdana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3366"/>
          </a:solidFill>
          <a:latin typeface="Verdana" pitchFamily="34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A0000"/>
        </a:buClr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9A0000"/>
        </a:buClr>
        <a:buFont typeface="Wingdings" pitchFamily="2" charset="2"/>
        <a:buChar char="q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9A0000"/>
        </a:buClr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9A0000"/>
        </a:buClr>
        <a:buFont typeface="Wingdings" pitchFamily="2" charset="2"/>
        <a:buChar char="q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9A0000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9A00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9A00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9A00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9A00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emf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jpe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11" Type="http://schemas.openxmlformats.org/officeDocument/2006/relationships/image" Target="../media/image31.png"/><Relationship Id="rId5" Type="http://schemas.openxmlformats.org/officeDocument/2006/relationships/image" Target="../media/image25.wmf"/><Relationship Id="rId15" Type="http://schemas.openxmlformats.org/officeDocument/2006/relationships/image" Target="../media/image35.png"/><Relationship Id="rId10" Type="http://schemas.openxmlformats.org/officeDocument/2006/relationships/image" Target="../media/image30.emf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51.jpeg"/><Relationship Id="rId5" Type="http://schemas.openxmlformats.org/officeDocument/2006/relationships/image" Target="../media/image49.jpeg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3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hyperlink" Target="http://www.layar.com/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jpeg"/><Relationship Id="rId11" Type="http://schemas.openxmlformats.org/officeDocument/2006/relationships/image" Target="../media/image72.jpe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jpeg"/><Relationship Id="rId14" Type="http://schemas.openxmlformats.org/officeDocument/2006/relationships/image" Target="../media/image7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13" Type="http://schemas.openxmlformats.org/officeDocument/2006/relationships/image" Target="../media/image90.jpeg"/><Relationship Id="rId18" Type="http://schemas.openxmlformats.org/officeDocument/2006/relationships/image" Target="../media/image95.png"/><Relationship Id="rId3" Type="http://schemas.openxmlformats.org/officeDocument/2006/relationships/image" Target="../media/image80.jpeg"/><Relationship Id="rId21" Type="http://schemas.openxmlformats.org/officeDocument/2006/relationships/image" Target="../media/image98.png"/><Relationship Id="rId7" Type="http://schemas.openxmlformats.org/officeDocument/2006/relationships/image" Target="../media/image84.jpeg"/><Relationship Id="rId12" Type="http://schemas.openxmlformats.org/officeDocument/2006/relationships/image" Target="../media/image89.jpeg"/><Relationship Id="rId17" Type="http://schemas.openxmlformats.org/officeDocument/2006/relationships/image" Target="../media/image94.jpeg"/><Relationship Id="rId25" Type="http://schemas.openxmlformats.org/officeDocument/2006/relationships/image" Target="../media/image10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93.jpe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11" Type="http://schemas.openxmlformats.org/officeDocument/2006/relationships/image" Target="../media/image88.jpeg"/><Relationship Id="rId24" Type="http://schemas.openxmlformats.org/officeDocument/2006/relationships/image" Target="../media/image101.png"/><Relationship Id="rId5" Type="http://schemas.openxmlformats.org/officeDocument/2006/relationships/image" Target="../media/image82.png"/><Relationship Id="rId15" Type="http://schemas.openxmlformats.org/officeDocument/2006/relationships/image" Target="../media/image92.jpeg"/><Relationship Id="rId23" Type="http://schemas.openxmlformats.org/officeDocument/2006/relationships/image" Target="../media/image100.png"/><Relationship Id="rId10" Type="http://schemas.openxmlformats.org/officeDocument/2006/relationships/image" Target="../media/image87.jpeg"/><Relationship Id="rId19" Type="http://schemas.openxmlformats.org/officeDocument/2006/relationships/image" Target="../media/image96.png"/><Relationship Id="rId4" Type="http://schemas.openxmlformats.org/officeDocument/2006/relationships/image" Target="../media/image81.jpeg"/><Relationship Id="rId9" Type="http://schemas.openxmlformats.org/officeDocument/2006/relationships/image" Target="../media/image86.jpeg"/><Relationship Id="rId14" Type="http://schemas.openxmlformats.org/officeDocument/2006/relationships/image" Target="../media/image91.jpeg"/><Relationship Id="rId22" Type="http://schemas.openxmlformats.org/officeDocument/2006/relationships/image" Target="../media/image9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1196975"/>
            <a:ext cx="8072438" cy="2500313"/>
          </a:xfrm>
        </p:spPr>
        <p:txBody>
          <a:bodyPr/>
          <a:lstStyle/>
          <a:p>
            <a:pPr eaLnBrk="1" hangingPunct="1"/>
            <a:r>
              <a:rPr kumimoji="0" lang="ru-RU" sz="2400" b="1" smtClean="0">
                <a:cs typeface="Arial" pitchFamily="34" charset="0"/>
              </a:rPr>
              <a:t>Учебный курс</a:t>
            </a:r>
            <a:br>
              <a:rPr kumimoji="0" lang="ru-RU" sz="2400" b="1" smtClean="0">
                <a:cs typeface="Arial" pitchFamily="34" charset="0"/>
              </a:rPr>
            </a:br>
            <a:r>
              <a:rPr kumimoji="0" lang="ru-RU" sz="800" b="1" smtClean="0">
                <a:cs typeface="Arial" pitchFamily="34" charset="0"/>
              </a:rPr>
              <a:t/>
            </a:r>
            <a:br>
              <a:rPr kumimoji="0" lang="ru-RU" sz="800" b="1" smtClean="0">
                <a:cs typeface="Arial" pitchFamily="34" charset="0"/>
              </a:rPr>
            </a:br>
            <a:r>
              <a:rPr kumimoji="0" lang="ru-RU" sz="3600" b="1" i="1" smtClean="0">
                <a:cs typeface="Arial" pitchFamily="34" charset="0"/>
              </a:rPr>
              <a:t>Введение в специальность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284538"/>
            <a:ext cx="6842125" cy="792162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kumimoji="0" lang="ru-RU" sz="2700" u="sng" smtClean="0">
                <a:cs typeface="Arial" pitchFamily="34" charset="0"/>
              </a:rPr>
              <a:t>Лекция </a:t>
            </a:r>
            <a:r>
              <a:rPr kumimoji="0" lang="en-US" sz="2700" u="sng" smtClean="0">
                <a:cs typeface="Arial" pitchFamily="34" charset="0"/>
              </a:rPr>
              <a:t>2</a:t>
            </a:r>
            <a:endParaRPr kumimoji="0" lang="ru-RU" sz="2700" u="sng" smtClean="0">
              <a:cs typeface="Arial" pitchFamily="34" charset="0"/>
            </a:endParaRP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179388" y="4076700"/>
            <a:ext cx="87137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rgbClr val="9A0000"/>
              </a:buClr>
              <a:buFont typeface="Wingdings" pitchFamily="2" charset="2"/>
              <a:buNone/>
            </a:pPr>
            <a:r>
              <a:rPr lang="ru-RU" sz="2200">
                <a:latin typeface="Verdana" pitchFamily="34" charset="0"/>
              </a:rPr>
              <a:t>Проф., д.т.н. Борис Гольдштейн,</a:t>
            </a:r>
          </a:p>
          <a:p>
            <a:pPr algn="r">
              <a:spcBef>
                <a:spcPct val="20000"/>
              </a:spcBef>
              <a:buClr>
                <a:srgbClr val="9A0000"/>
              </a:buClr>
              <a:buFont typeface="Wingdings" pitchFamily="2" charset="2"/>
              <a:buNone/>
            </a:pPr>
            <a:r>
              <a:rPr lang="ru-RU" sz="2200">
                <a:latin typeface="Verdana" pitchFamily="34" charset="0"/>
              </a:rPr>
              <a:t>заведующий кафедрой Инфокоммуникационных систем </a:t>
            </a:r>
            <a:r>
              <a:rPr lang="en-US" sz="2200">
                <a:latin typeface="Verdana" pitchFamily="34" charset="0"/>
              </a:rPr>
              <a:t>www.iks.sut.ru</a:t>
            </a:r>
            <a:r>
              <a:rPr lang="ru-RU" sz="2200">
                <a:latin typeface="Verdana" pitchFamily="34" charset="0"/>
              </a:rPr>
              <a:t>  </a:t>
            </a:r>
          </a:p>
          <a:p>
            <a:pPr algn="r">
              <a:spcBef>
                <a:spcPct val="20000"/>
              </a:spcBef>
              <a:buClr>
                <a:srgbClr val="9A0000"/>
              </a:buClr>
              <a:buFont typeface="Wingdings" pitchFamily="2" charset="2"/>
              <a:buNone/>
            </a:pPr>
            <a:endParaRPr lang="ru-RU" sz="2200">
              <a:latin typeface="Verdana" pitchFamily="34" charset="0"/>
            </a:endParaRP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2411413" y="307975"/>
            <a:ext cx="6192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СПбГУТ им. М.А.Бонч-Бруевича</a:t>
            </a: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2195513" y="793750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/>
              <a:t>Факультет СС,  СК и ВТ</a:t>
            </a:r>
          </a:p>
        </p:txBody>
      </p:sp>
      <p:pic>
        <p:nvPicPr>
          <p:cNvPr id="14343" name="Picture 14" descr="sk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60350"/>
            <a:ext cx="194627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>
                <a:cs typeface="Arial" pitchFamily="34" charset="0"/>
              </a:rPr>
              <a:t>Основные элементы базовой сети поколения 2G</a:t>
            </a:r>
            <a:endParaRPr lang="ru-RU" smtClean="0">
              <a:cs typeface="Arial" pitchFamily="34" charset="0"/>
            </a:endParaRP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0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indent="0"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Рис. 1.1 Основные элементы базовой сет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indent="0" algn="ctr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indent="0" algn="ctr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indent="0" algn="ctr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indent="0" algn="ctr">
              <a:buFont typeface="Wingdings" pitchFamily="2" charset="2"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indent="0" algn="ctr">
              <a:buFont typeface="Wingdings" pitchFamily="2" charset="2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557338"/>
            <a:ext cx="72866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>
                <a:cs typeface="Arial" pitchFamily="34" charset="0"/>
              </a:rPr>
              <a:t>Основные элементы базовой сети поколения 2</a:t>
            </a:r>
            <a:r>
              <a:rPr lang="en-US" sz="3200" smtClean="0">
                <a:cs typeface="Arial" pitchFamily="34" charset="0"/>
              </a:rPr>
              <a:t>.5</a:t>
            </a:r>
            <a:r>
              <a:rPr lang="ru-RU" sz="3200" smtClean="0">
                <a:cs typeface="Arial" pitchFamily="34" charset="0"/>
              </a:rPr>
              <a:t>G</a:t>
            </a:r>
            <a:endParaRPr lang="ru-RU" smtClean="0">
              <a:cs typeface="Arial" pitchFamily="34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0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indent="0" algn="ctr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indent="0" algn="ctr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indent="0" algn="ctr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indent="0" algn="ctr">
              <a:buFont typeface="Wingdings" pitchFamily="2" charset="2"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indent="0" algn="ctr">
              <a:buFont typeface="Wingdings" pitchFamily="2" charset="2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4" name="Объект 2"/>
          <p:cNvGraphicFramePr>
            <a:graphicFrameLocks noChangeAspect="1"/>
          </p:cNvGraphicFramePr>
          <p:nvPr/>
        </p:nvGraphicFramePr>
        <p:xfrm>
          <a:off x="206375" y="1628775"/>
          <a:ext cx="8980488" cy="4176713"/>
        </p:xfrm>
        <a:graphic>
          <a:graphicData uri="http://schemas.openxmlformats.org/presentationml/2006/ole">
            <p:oleObj spid="_x0000_s3074" name="Visio" r:id="rId3" imgW="5981700" imgH="173990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>
                <a:cs typeface="Arial" pitchFamily="34" charset="0"/>
              </a:rPr>
              <a:t>Основные элементы базовой сети поколений 2G, 2.5G и </a:t>
            </a:r>
            <a:r>
              <a:rPr lang="en-US" sz="3200" smtClean="0">
                <a:cs typeface="Arial" pitchFamily="34" charset="0"/>
              </a:rPr>
              <a:t>3</a:t>
            </a:r>
            <a:r>
              <a:rPr lang="ru-RU" sz="3200" smtClean="0">
                <a:cs typeface="Arial" pitchFamily="34" charset="0"/>
              </a:rPr>
              <a:t>G</a:t>
            </a:r>
            <a:endParaRPr lang="ru-RU" smtClean="0">
              <a:cs typeface="Arial" pitchFamily="34" charset="0"/>
            </a:endParaRP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5" y="1341438"/>
            <a:ext cx="815022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>
                <a:cs typeface="Arial" pitchFamily="34" charset="0"/>
              </a:rPr>
              <a:t>IMSI (International Mobile Subscriber Identity)</a:t>
            </a:r>
            <a:endParaRPr lang="ru-RU" smtClean="0">
              <a:cs typeface="Arial" pitchFamily="34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098" name="Объект 3"/>
          <p:cNvGraphicFramePr>
            <a:graphicFrameLocks noChangeAspect="1"/>
          </p:cNvGraphicFramePr>
          <p:nvPr/>
        </p:nvGraphicFramePr>
        <p:xfrm>
          <a:off x="395288" y="2349500"/>
          <a:ext cx="8164512" cy="2159000"/>
        </p:xfrm>
        <a:graphic>
          <a:graphicData uri="http://schemas.openxmlformats.org/presentationml/2006/ole">
            <p:oleObj spid="_x0000_s4098" name="Visio" r:id="rId3" imgW="5473700" imgH="93980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smtClean="0">
                <a:cs typeface="Arial" pitchFamily="34" charset="0"/>
              </a:rPr>
              <a:t>IMSI (International Mobile Subscriber Identity)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5387"/>
          </a:xfrm>
        </p:spPr>
        <p:txBody>
          <a:bodyPr/>
          <a:lstStyle/>
          <a:p>
            <a:pPr eaLnBrk="1" hangingPunct="1"/>
            <a:endParaRPr lang="en-US" sz="2000" smtClean="0">
              <a:cs typeface="Arial" pitchFamily="34" charset="0"/>
            </a:endParaRPr>
          </a:p>
          <a:p>
            <a:r>
              <a:rPr lang="ru-RU" sz="2000" smtClean="0">
                <a:cs typeface="Arial" pitchFamily="34" charset="0"/>
              </a:rPr>
              <a:t>MCC (Mobile Country Code) - код страны из трех цифр, где мобильный абонент подписался на услуги мобильной связи, уникально идентифицирует страну постоянного пребывания MS, для России - 250;</a:t>
            </a:r>
            <a:endParaRPr lang="ru-RU" sz="2000" b="1" smtClean="0">
              <a:cs typeface="Arial" pitchFamily="34" charset="0"/>
            </a:endParaRPr>
          </a:p>
          <a:p>
            <a:r>
              <a:rPr lang="ru-RU" sz="2000" smtClean="0">
                <a:cs typeface="Arial" pitchFamily="34" charset="0"/>
              </a:rPr>
              <a:t>MNC (Mobile Network Code) - код сети подвижной связи, состоящий из двух или трех цифр, идентифицирует домашнюю СПС абонента. Длина MNC зависит от значения MCC;</a:t>
            </a:r>
            <a:endParaRPr lang="ru-RU" sz="2000" b="1" smtClean="0">
              <a:cs typeface="Arial" pitchFamily="34" charset="0"/>
            </a:endParaRPr>
          </a:p>
          <a:p>
            <a:r>
              <a:rPr lang="ru-RU" sz="2000" smtClean="0">
                <a:cs typeface="Arial" pitchFamily="34" charset="0"/>
              </a:rPr>
              <a:t>MSIN (Mobile Station Identification Number) - идентификационный номер мобильной станции, определяющий MS внутри домашней СПС.</a:t>
            </a:r>
            <a:endParaRPr lang="ru-RU" sz="2000" b="1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sz="2000" smtClean="0">
                <a:cs typeface="Arial" pitchFamily="34" charset="0"/>
              </a:rPr>
              <a:t>Полям MNC и MSIN присвоено наименование национального идентификатора мобильной станции NMSI (National Mobile Station Identity).</a:t>
            </a:r>
            <a:endParaRPr lang="ru-RU" sz="2000" b="1" smtClean="0">
              <a:cs typeface="Arial" pitchFamily="34" charset="0"/>
            </a:endParaRPr>
          </a:p>
          <a:p>
            <a:pPr eaLnBrk="1" hangingPunct="1"/>
            <a:endParaRPr lang="ru-RU" sz="2000" smtClean="0">
              <a:cs typeface="Arial" pitchFamily="34" charset="0"/>
            </a:endParaRPr>
          </a:p>
          <a:p>
            <a:pPr eaLnBrk="1" hangingPunct="1"/>
            <a:endParaRPr lang="ru-RU" sz="200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495425"/>
          </a:xfrm>
        </p:spPr>
        <p:txBody>
          <a:bodyPr/>
          <a:lstStyle/>
          <a:p>
            <a:pPr algn="ctr" eaLnBrk="1" hangingPunct="1"/>
            <a:r>
              <a:rPr lang="en-US" sz="3200" smtClean="0">
                <a:cs typeface="Arial" pitchFamily="34" charset="0"/>
              </a:rPr>
              <a:t>MS</a:t>
            </a:r>
            <a:r>
              <a:rPr lang="ru-RU" sz="3200" smtClean="0">
                <a:cs typeface="Arial" pitchFamily="34" charset="0"/>
              </a:rPr>
              <a:t>ISDN (Mobile Station ISDN number)</a:t>
            </a:r>
            <a:r>
              <a:rPr lang="en-US" sz="3200" smtClean="0">
                <a:cs typeface="Arial" pitchFamily="34" charset="0"/>
              </a:rPr>
              <a:t/>
            </a:r>
            <a:br>
              <a:rPr lang="en-US" sz="3200" smtClean="0">
                <a:cs typeface="Arial" pitchFamily="34" charset="0"/>
              </a:rPr>
            </a:br>
            <a:r>
              <a:rPr lang="ru-RU" sz="3200" smtClean="0">
                <a:cs typeface="Arial" pitchFamily="34" charset="0"/>
              </a:rPr>
              <a:t>или MSRN (Mobile Station Roaming Number) </a:t>
            </a:r>
            <a:endParaRPr lang="ru-RU" smtClean="0">
              <a:cs typeface="Arial" pitchFamily="34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22" name="Объект 4"/>
          <p:cNvGraphicFramePr>
            <a:graphicFrameLocks noChangeAspect="1"/>
          </p:cNvGraphicFramePr>
          <p:nvPr/>
        </p:nvGraphicFramePr>
        <p:xfrm>
          <a:off x="250825" y="2565400"/>
          <a:ext cx="8809038" cy="2490788"/>
        </p:xfrm>
        <a:graphic>
          <a:graphicData uri="http://schemas.openxmlformats.org/presentationml/2006/ole">
            <p:oleObj spid="_x0000_s5122" name="Visio" r:id="rId3" imgW="5511800" imgH="90170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>
                <a:cs typeface="Arial" pitchFamily="34" charset="0"/>
              </a:rPr>
              <a:t>MS</a:t>
            </a:r>
            <a:r>
              <a:rPr lang="ru-RU" sz="3600" smtClean="0">
                <a:cs typeface="Arial" pitchFamily="34" charset="0"/>
              </a:rPr>
              <a:t>ISDN (Mobile Station ISDN number)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5387"/>
          </a:xfrm>
        </p:spPr>
        <p:txBody>
          <a:bodyPr/>
          <a:lstStyle/>
          <a:p>
            <a:pPr eaLnBrk="1" hangingPunct="1"/>
            <a:endParaRPr lang="en-US" sz="2000" smtClean="0">
              <a:cs typeface="Arial" pitchFamily="34" charset="0"/>
            </a:endParaRPr>
          </a:p>
          <a:p>
            <a:r>
              <a:rPr lang="ru-RU" sz="2000" smtClean="0">
                <a:cs typeface="Arial" pitchFamily="34" charset="0"/>
              </a:rPr>
              <a:t>- код страны (CC), в которой осуществлена подписка на услуги мобильной связи, для России -7;</a:t>
            </a:r>
          </a:p>
          <a:p>
            <a:r>
              <a:rPr lang="ru-RU" sz="2000" smtClean="0">
                <a:cs typeface="Arial" pitchFamily="34" charset="0"/>
              </a:rPr>
              <a:t>- национальный номер MS, состоящий из национального кода сети назначения NDC (National Destination Code) и номера абонента SN (Subscriber Number). </a:t>
            </a:r>
          </a:p>
          <a:p>
            <a:pPr eaLnBrk="1" hangingPunct="1"/>
            <a:endParaRPr lang="ru-RU" sz="2000" smtClean="0"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200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>
                <a:cs typeface="Arial" pitchFamily="34" charset="0"/>
              </a:rPr>
              <a:t>IMEI (International Mobile Equipment Identity) </a:t>
            </a:r>
            <a:endParaRPr lang="ru-RU" smtClean="0">
              <a:cs typeface="Arial" pitchFamily="34" charset="0"/>
            </a:endParaRP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46" name="Объект 4"/>
          <p:cNvGraphicFramePr>
            <a:graphicFrameLocks noChangeAspect="1"/>
          </p:cNvGraphicFramePr>
          <p:nvPr/>
        </p:nvGraphicFramePr>
        <p:xfrm>
          <a:off x="168275" y="1989138"/>
          <a:ext cx="8807450" cy="2490787"/>
        </p:xfrm>
        <a:graphic>
          <a:graphicData uri="http://schemas.openxmlformats.org/presentationml/2006/ole">
            <p:oleObj spid="_x0000_s6146" name="Visio" r:id="rId3" imgW="5511800" imgH="90170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smtClean="0">
                <a:cs typeface="Arial" pitchFamily="34" charset="0"/>
              </a:rPr>
              <a:t>IMEI (International Mobile Equipment Identity)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5006975"/>
          </a:xfrm>
        </p:spPr>
        <p:txBody>
          <a:bodyPr/>
          <a:lstStyle/>
          <a:p>
            <a:pPr eaLnBrk="1" hangingPunct="1"/>
            <a:endParaRPr lang="en-US" sz="2000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sz="2000" smtClean="0">
                <a:cs typeface="Arial" pitchFamily="34" charset="0"/>
              </a:rPr>
              <a:t>IMEI постоянно хранится в терминальном оборудовании абонента и в </a:t>
            </a:r>
            <a:r>
              <a:rPr lang="en-US" sz="2000" smtClean="0">
                <a:cs typeface="Arial" pitchFamily="34" charset="0"/>
              </a:rPr>
              <a:t>EIR </a:t>
            </a:r>
            <a:r>
              <a:rPr lang="ru-RU" sz="2000" smtClean="0">
                <a:cs typeface="Arial" pitchFamily="34" charset="0"/>
              </a:rPr>
              <a:t>и содержит TAC (Type Allocation Code) - модель и страну происхождения телефона (8 цифр) и SNR (Serial Number) – серийный номер (6 цифр), идентифицирующий оборудование в пределах TAC, а также дополнительную цифру, которая вычисляется по специальной формуле, во избежание ручного ввода IMEI при регистрации украденного аппарата.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smtClean="0">
                <a:cs typeface="Arial" pitchFamily="34" charset="0"/>
              </a:rPr>
              <a:t>Функционирование сети сигнализации ОКС7</a:t>
            </a:r>
            <a:br>
              <a:rPr lang="ru-RU" sz="2000" smtClean="0">
                <a:cs typeface="Arial" pitchFamily="34" charset="0"/>
              </a:rPr>
            </a:br>
            <a:r>
              <a:rPr lang="ru-RU" sz="2000" smtClean="0">
                <a:cs typeface="Arial" pitchFamily="34" charset="0"/>
              </a:rPr>
              <a:t>для поддержки услуг мобильной связи</a:t>
            </a:r>
          </a:p>
        </p:txBody>
      </p:sp>
      <p:pic>
        <p:nvPicPr>
          <p:cNvPr id="2662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9113" y="1143000"/>
            <a:ext cx="8196262" cy="5060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969CD"/>
              </a:buClr>
            </a:pPr>
            <a:r>
              <a:rPr kumimoji="0" lang="ru-RU" sz="2400" smtClean="0">
                <a:cs typeface="Arial" pitchFamily="34" charset="0"/>
              </a:rPr>
              <a:t>Принципы используемых в сетях связи систем сигнализации связаны с принципами коммутации и управления обслуживанием вызовов в коммутационных узлах и станциях этих сетей, а также с техническими средствами организации межстанционных соединительных линий. Возможные принципы сигнализации иллюстрируют варианты, представленные на четырех рисунках: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0" lang="ru-RU" sz="2400" smtClean="0">
                <a:cs typeface="Arial" pitchFamily="34" charset="0"/>
              </a:rPr>
              <a:t>а) сигнализация непосредственно по телефонному каналу;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0" lang="ru-RU" sz="2400" smtClean="0">
                <a:cs typeface="Arial" pitchFamily="34" charset="0"/>
              </a:rPr>
              <a:t>б) сигнализация по выделенным сигнальным каналам (ВСК);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0" lang="ru-RU" sz="2400" smtClean="0">
                <a:cs typeface="Arial" pitchFamily="34" charset="0"/>
              </a:rPr>
              <a:t>в) общеканальная сигнализация №7;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0" lang="ru-RU" sz="2400" smtClean="0">
                <a:cs typeface="Arial" pitchFamily="34" charset="0"/>
              </a:rPr>
              <a:t>г) сигнализация </a:t>
            </a:r>
            <a:r>
              <a:rPr kumimoji="0" lang="en-US" sz="2400" smtClean="0">
                <a:cs typeface="Arial" pitchFamily="34" charset="0"/>
              </a:rPr>
              <a:t>IP</a:t>
            </a:r>
            <a:r>
              <a:rPr kumimoji="0" lang="ru-RU" sz="2400" smtClean="0">
                <a:cs typeface="Arial" pitchFamily="34" charset="0"/>
              </a:rPr>
              <a:t>-телефонии типа Н.323, </a:t>
            </a:r>
            <a:r>
              <a:rPr kumimoji="0" lang="en-US" sz="2400" smtClean="0">
                <a:cs typeface="Arial" pitchFamily="34" charset="0"/>
              </a:rPr>
              <a:t>MGCP</a:t>
            </a:r>
            <a:r>
              <a:rPr kumimoji="0" lang="ru-RU" sz="2400" smtClean="0">
                <a:cs typeface="Arial" pitchFamily="34" charset="0"/>
              </a:rPr>
              <a:t> или </a:t>
            </a:r>
            <a:r>
              <a:rPr kumimoji="0" lang="en-US" sz="2400" smtClean="0">
                <a:cs typeface="Arial" pitchFamily="34" charset="0"/>
              </a:rPr>
              <a:t>SIP</a:t>
            </a:r>
            <a:r>
              <a:rPr kumimoji="0" lang="ru-RU" sz="2400" smtClean="0">
                <a:cs typeface="Arial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0" lang="ru-RU" sz="2400" smtClean="0">
                <a:cs typeface="Arial" pitchFamily="34" charset="0"/>
              </a:rPr>
              <a:t>Д) сигнализация </a:t>
            </a:r>
            <a:r>
              <a:rPr kumimoji="0" lang="en-US" sz="2400" smtClean="0">
                <a:cs typeface="Arial" pitchFamily="34" charset="0"/>
              </a:rPr>
              <a:t>SDN/NFV</a:t>
            </a:r>
            <a:endParaRPr kumimoji="0" lang="ru-RU" sz="240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5175"/>
          </a:xfrm>
        </p:spPr>
        <p:txBody>
          <a:bodyPr/>
          <a:lstStyle/>
          <a:p>
            <a:r>
              <a:rPr lang="ru-RU" sz="2000" smtClean="0">
                <a:cs typeface="Arial" pitchFamily="34" charset="0"/>
              </a:rPr>
              <a:t>Шаг 1. Вызывающий абонент использует </a:t>
            </a:r>
            <a:r>
              <a:rPr lang="en-US" sz="2000" smtClean="0">
                <a:cs typeface="Arial" pitchFamily="34" charset="0"/>
              </a:rPr>
              <a:t>MSISDN</a:t>
            </a:r>
            <a:r>
              <a:rPr lang="ru-RU" sz="2000" smtClean="0">
                <a:cs typeface="Arial" pitchFamily="34" charset="0"/>
              </a:rPr>
              <a:t> для набора номера мобильного абонента.</a:t>
            </a:r>
            <a:endParaRPr lang="en-US" sz="2000" smtClean="0">
              <a:cs typeface="Arial" pitchFamily="34" charset="0"/>
            </a:endParaRPr>
          </a:p>
          <a:p>
            <a:r>
              <a:rPr lang="ru-RU" sz="2000" smtClean="0">
                <a:cs typeface="Arial" pitchFamily="34" charset="0"/>
              </a:rPr>
              <a:t>Шаг 2. </a:t>
            </a:r>
            <a:r>
              <a:rPr lang="en-US" sz="2000" smtClean="0">
                <a:cs typeface="Arial" pitchFamily="34" charset="0"/>
              </a:rPr>
              <a:t>MSISDN</a:t>
            </a:r>
            <a:r>
              <a:rPr lang="ru-RU" sz="2000" smtClean="0">
                <a:cs typeface="Arial" pitchFamily="34" charset="0"/>
              </a:rPr>
              <a:t> обусловливает маршрутизацию вызова к </a:t>
            </a:r>
            <a:r>
              <a:rPr lang="en-US" sz="2000" smtClean="0">
                <a:cs typeface="Arial" pitchFamily="34" charset="0"/>
              </a:rPr>
              <a:t>MSC</a:t>
            </a:r>
            <a:r>
              <a:rPr lang="ru-RU" sz="2000" smtClean="0">
                <a:cs typeface="Arial" pitchFamily="34" charset="0"/>
              </a:rPr>
              <a:t> шлюза мобильной сети (</a:t>
            </a:r>
            <a:r>
              <a:rPr lang="en-US" sz="2000" smtClean="0">
                <a:cs typeface="Arial" pitchFamily="34" charset="0"/>
              </a:rPr>
              <a:t>GMSC</a:t>
            </a:r>
            <a:r>
              <a:rPr lang="ru-RU" sz="2000" smtClean="0">
                <a:cs typeface="Arial" pitchFamily="34" charset="0"/>
              </a:rPr>
              <a:t>).</a:t>
            </a:r>
            <a:endParaRPr lang="en-US" sz="2000" smtClean="0">
              <a:cs typeface="Arial" pitchFamily="34" charset="0"/>
            </a:endParaRPr>
          </a:p>
          <a:p>
            <a:r>
              <a:rPr lang="ru-RU" sz="2000" smtClean="0">
                <a:cs typeface="Arial" pitchFamily="34" charset="0"/>
              </a:rPr>
              <a:t>Шаг 3. </a:t>
            </a:r>
            <a:r>
              <a:rPr lang="en-US" sz="2000" smtClean="0">
                <a:cs typeface="Arial" pitchFamily="34" charset="0"/>
              </a:rPr>
              <a:t>GMSC</a:t>
            </a:r>
            <a:r>
              <a:rPr lang="ru-RU" sz="2000" smtClean="0">
                <a:cs typeface="Arial" pitchFamily="34" charset="0"/>
              </a:rPr>
              <a:t> использует информацию в цифрах вызываемого номера для определения </a:t>
            </a:r>
            <a:r>
              <a:rPr lang="en-US" sz="2000" smtClean="0">
                <a:cs typeface="Arial" pitchFamily="34" charset="0"/>
              </a:rPr>
              <a:t>HLR</a:t>
            </a:r>
            <a:r>
              <a:rPr lang="ru-RU" sz="2000" smtClean="0">
                <a:cs typeface="Arial" pitchFamily="34" charset="0"/>
              </a:rPr>
              <a:t> мобильного абонента.</a:t>
            </a:r>
            <a:endParaRPr lang="en-US" sz="2000" smtClean="0">
              <a:cs typeface="Arial" pitchFamily="34" charset="0"/>
            </a:endParaRPr>
          </a:p>
          <a:p>
            <a:r>
              <a:rPr lang="ru-RU" sz="2000" smtClean="0">
                <a:cs typeface="Arial" pitchFamily="34" charset="0"/>
              </a:rPr>
              <a:t>Шаг 4. </a:t>
            </a:r>
            <a:r>
              <a:rPr lang="en-US" sz="2000" smtClean="0">
                <a:cs typeface="Arial" pitchFamily="34" charset="0"/>
              </a:rPr>
              <a:t>HLR</a:t>
            </a:r>
            <a:r>
              <a:rPr lang="ru-RU" sz="2000" smtClean="0">
                <a:cs typeface="Arial" pitchFamily="34" charset="0"/>
              </a:rPr>
              <a:t> уже информирован о местоположении (адрес </a:t>
            </a:r>
            <a:r>
              <a:rPr lang="en-US" sz="2000" smtClean="0">
                <a:cs typeface="Arial" pitchFamily="34" charset="0"/>
              </a:rPr>
              <a:t>VLR</a:t>
            </a:r>
            <a:r>
              <a:rPr lang="ru-RU" sz="2000" smtClean="0">
                <a:cs typeface="Arial" pitchFamily="34" charset="0"/>
              </a:rPr>
              <a:t>) мобильного абонента; он запрашивает временный номер маршрутизации, позволяющий маршрутизировать вызов к корректному </a:t>
            </a:r>
            <a:r>
              <a:rPr lang="en-US" sz="2000" smtClean="0">
                <a:cs typeface="Arial" pitchFamily="34" charset="0"/>
              </a:rPr>
              <a:t>MSC</a:t>
            </a:r>
            <a:r>
              <a:rPr lang="ru-RU" sz="2000" smtClean="0">
                <a:cs typeface="Arial" pitchFamily="34" charset="0"/>
              </a:rPr>
              <a:t>.</a:t>
            </a:r>
            <a:endParaRPr lang="en-US" sz="2000" smtClean="0">
              <a:cs typeface="Arial" pitchFamily="34" charset="0"/>
            </a:endParaRPr>
          </a:p>
          <a:p>
            <a:r>
              <a:rPr lang="ru-RU" sz="2000" smtClean="0">
                <a:cs typeface="Arial" pitchFamily="34" charset="0"/>
              </a:rPr>
              <a:t>Шаг 4. </a:t>
            </a:r>
            <a:r>
              <a:rPr lang="en-US" sz="2000" smtClean="0">
                <a:cs typeface="Arial" pitchFamily="34" charset="0"/>
              </a:rPr>
              <a:t>MSC</a:t>
            </a:r>
            <a:r>
              <a:rPr lang="ru-RU" sz="2000" smtClean="0">
                <a:cs typeface="Arial" pitchFamily="34" charset="0"/>
              </a:rPr>
              <a:t>/</a:t>
            </a:r>
            <a:r>
              <a:rPr lang="en-US" sz="2000" smtClean="0">
                <a:cs typeface="Arial" pitchFamily="34" charset="0"/>
              </a:rPr>
              <a:t>VLR </a:t>
            </a:r>
            <a:r>
              <a:rPr lang="ru-RU" sz="2000" smtClean="0">
                <a:cs typeface="Arial" pitchFamily="34" charset="0"/>
              </a:rPr>
              <a:t>передает временный номер маршрутизации, который имеет силу только на время существования соединения.</a:t>
            </a:r>
            <a:endParaRPr lang="en-US" sz="2000" smtClean="0">
              <a:cs typeface="Arial" pitchFamily="34" charset="0"/>
            </a:endParaRPr>
          </a:p>
          <a:p>
            <a:r>
              <a:rPr lang="ru-RU" sz="2000" smtClean="0">
                <a:cs typeface="Arial" pitchFamily="34" charset="0"/>
              </a:rPr>
              <a:t>Шаг 5. Номер маршрутизации сообщается в </a:t>
            </a:r>
            <a:r>
              <a:rPr lang="en-US" sz="2000" smtClean="0">
                <a:cs typeface="Arial" pitchFamily="34" charset="0"/>
              </a:rPr>
              <a:t>GMSC</a:t>
            </a:r>
            <a:r>
              <a:rPr lang="ru-RU" sz="2000" smtClean="0">
                <a:cs typeface="Arial" pitchFamily="34" charset="0"/>
              </a:rPr>
              <a:t>.</a:t>
            </a:r>
            <a:endParaRPr lang="en-US" sz="2000" smtClean="0">
              <a:cs typeface="Arial" pitchFamily="34" charset="0"/>
            </a:endParaRPr>
          </a:p>
          <a:p>
            <a:r>
              <a:rPr lang="ru-RU" sz="2000" smtClean="0">
                <a:cs typeface="Arial" pitchFamily="34" charset="0"/>
              </a:rPr>
              <a:t>Шаг 6. Вызов обслуживается с использованием сигнализации ISUP между </a:t>
            </a:r>
            <a:r>
              <a:rPr lang="en-US" sz="2000" smtClean="0">
                <a:cs typeface="Arial" pitchFamily="34" charset="0"/>
              </a:rPr>
              <a:t>GMSC</a:t>
            </a:r>
            <a:r>
              <a:rPr lang="ru-RU" sz="2000" smtClean="0">
                <a:cs typeface="Arial" pitchFamily="34" charset="0"/>
              </a:rPr>
              <a:t> и гостевым </a:t>
            </a:r>
            <a:r>
              <a:rPr lang="en-US" sz="2000" smtClean="0">
                <a:cs typeface="Arial" pitchFamily="34" charset="0"/>
              </a:rPr>
              <a:t>MSC</a:t>
            </a:r>
            <a:r>
              <a:rPr lang="ru-RU" sz="2000" smtClean="0">
                <a:cs typeface="Arial" pitchFamily="34" charset="0"/>
              </a:rPr>
              <a:t>.</a:t>
            </a:r>
            <a:endParaRPr lang="en-US" sz="2000" smtClean="0">
              <a:cs typeface="Arial" pitchFamily="34" charset="0"/>
            </a:endParaRPr>
          </a:p>
          <a:p>
            <a:endParaRPr lang="en-US" sz="200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857250"/>
            <a:ext cx="7929562" cy="5080000"/>
          </a:xfrm>
          <a:noFill/>
        </p:spPr>
      </p:pic>
      <p:sp>
        <p:nvSpPr>
          <p:cNvPr id="28675" name="Прямоугольник 4"/>
          <p:cNvSpPr>
            <a:spLocks noChangeArrowheads="1"/>
          </p:cNvSpPr>
          <p:nvPr/>
        </p:nvSpPr>
        <p:spPr bwMode="auto">
          <a:xfrm>
            <a:off x="3000375" y="428625"/>
            <a:ext cx="3573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Обновление местонахождения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cs typeface="Arial" pitchFamily="34" charset="0"/>
              </a:rPr>
              <a:t>Протоколы, используемые для передачи сообщений МАР </a:t>
            </a:r>
            <a:br>
              <a:rPr lang="ru-RU" sz="2400" smtClean="0">
                <a:cs typeface="Arial" pitchFamily="34" charset="0"/>
              </a:rPr>
            </a:br>
            <a:r>
              <a:rPr lang="ru-RU" sz="2400" smtClean="0">
                <a:cs typeface="Arial" pitchFamily="34" charset="0"/>
              </a:rPr>
              <a:t>при взаимодействии  сетей </a:t>
            </a:r>
            <a:r>
              <a:rPr lang="en-US" sz="2400" smtClean="0">
                <a:cs typeface="Arial" pitchFamily="34" charset="0"/>
              </a:rPr>
              <a:t>TDM </a:t>
            </a:r>
            <a:r>
              <a:rPr lang="ru-RU" sz="2400" smtClean="0">
                <a:cs typeface="Arial" pitchFamily="34" charset="0"/>
              </a:rPr>
              <a:t>и  </a:t>
            </a:r>
            <a:r>
              <a:rPr lang="en-US" sz="2400" smtClean="0">
                <a:cs typeface="Arial" pitchFamily="34" charset="0"/>
              </a:rPr>
              <a:t>IP</a:t>
            </a:r>
            <a:r>
              <a:rPr lang="ru-RU" sz="2400" smtClean="0">
                <a:cs typeface="Arial" pitchFamily="34" charset="0"/>
              </a:rPr>
              <a:t/>
            </a:r>
            <a:br>
              <a:rPr lang="ru-RU" sz="2400" smtClean="0">
                <a:cs typeface="Arial" pitchFamily="34" charset="0"/>
              </a:rPr>
            </a:br>
            <a:endParaRPr lang="ru-RU" sz="2400" smtClean="0">
              <a:cs typeface="Arial" pitchFamily="34" charset="0"/>
            </a:endParaRPr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70" name="Объект 4"/>
          <p:cNvGraphicFramePr>
            <a:graphicFrameLocks noChangeAspect="1"/>
          </p:cNvGraphicFramePr>
          <p:nvPr/>
        </p:nvGraphicFramePr>
        <p:xfrm>
          <a:off x="179388" y="1628775"/>
          <a:ext cx="8785225" cy="4248150"/>
        </p:xfrm>
        <a:graphic>
          <a:graphicData uri="http://schemas.openxmlformats.org/presentationml/2006/ole">
            <p:oleObj spid="_x0000_s7170" name="Visio" r:id="rId3" imgW="3225800" imgH="2540000" progId="Visio.Drawing.11">
              <p:embed/>
            </p:oleObj>
          </a:graphicData>
        </a:graphic>
      </p:graphicFrame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0" y="2994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990600" eaLnBrk="0" hangingPunct="0"/>
            <a:r>
              <a:rPr lang="ru-RU" sz="1300">
                <a:cs typeface="Times New Roman" pitchFamily="18" charset="0"/>
              </a:rPr>
              <a:t>б)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>
            <p:ph type="body" sz="half" idx="1"/>
          </p:nvPr>
        </p:nvSpPr>
        <p:spPr>
          <a:xfrm>
            <a:off x="500063" y="2120900"/>
            <a:ext cx="4743450" cy="4306888"/>
          </a:xfrm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kumimoji="0" lang="ru-RU" sz="2000" i="1" u="sng" smtClean="0">
                <a:solidFill>
                  <a:schemeClr val="tx2"/>
                </a:solidFill>
                <a:cs typeface="Arial" pitchFamily="34" charset="0"/>
              </a:rPr>
              <a:t>ТфОП</a:t>
            </a:r>
            <a:r>
              <a:rPr kumimoji="0" lang="en-US" sz="2000" i="1" u="sng" smtClean="0">
                <a:solidFill>
                  <a:schemeClr val="tx2"/>
                </a:solidFill>
                <a:cs typeface="Arial" pitchFamily="34" charset="0"/>
              </a:rPr>
              <a:t> (</a:t>
            </a:r>
            <a:r>
              <a:rPr kumimoji="0" lang="ru-RU" sz="2000" i="1" u="sng" smtClean="0">
                <a:solidFill>
                  <a:schemeClr val="tx2"/>
                </a:solidFill>
                <a:cs typeface="Arial" pitchFamily="34" charset="0"/>
              </a:rPr>
              <a:t>Коммутация каналов</a:t>
            </a:r>
            <a:r>
              <a:rPr kumimoji="0" lang="en-US" sz="2000" i="1" u="sng" smtClean="0">
                <a:solidFill>
                  <a:schemeClr val="tx2"/>
                </a:solidFill>
                <a:cs typeface="Arial" pitchFamily="34" charset="0"/>
              </a:rPr>
              <a:t>)</a:t>
            </a:r>
            <a:endParaRPr kumimoji="0" lang="en-US" sz="2000" smtClean="0">
              <a:cs typeface="Arial" pitchFamily="34" charset="0"/>
            </a:endParaRPr>
          </a:p>
          <a:p>
            <a:pPr eaLnBrk="1" hangingPunct="1">
              <a:buClr>
                <a:schemeClr val="tx1"/>
              </a:buClr>
              <a:buFont typeface="CommonBullets" charset="0"/>
              <a:buChar char="–"/>
            </a:pPr>
            <a:r>
              <a:rPr kumimoji="0" lang="ru-RU" sz="2000" smtClean="0">
                <a:cs typeface="Arial" pitchFamily="34" charset="0"/>
              </a:rPr>
              <a:t>Выделенный канал на время обслуживания вызова</a:t>
            </a:r>
            <a:endParaRPr kumimoji="0" lang="en-US" sz="2000" smtClean="0">
              <a:cs typeface="Arial" pitchFamily="34" charset="0"/>
            </a:endParaRPr>
          </a:p>
          <a:p>
            <a:pPr eaLnBrk="1" hangingPunct="1">
              <a:buClr>
                <a:schemeClr val="tx1"/>
              </a:buClr>
              <a:buFont typeface="CommonBullets" charset="0"/>
              <a:buChar char="+"/>
            </a:pPr>
            <a:r>
              <a:rPr kumimoji="0" lang="ru-RU" sz="2000" smtClean="0">
                <a:cs typeface="Arial" pitchFamily="34" charset="0"/>
              </a:rPr>
              <a:t>Высокое </a:t>
            </a:r>
            <a:r>
              <a:rPr kumimoji="0" lang="en-US" sz="2000" smtClean="0">
                <a:cs typeface="Arial" pitchFamily="34" charset="0"/>
              </a:rPr>
              <a:t>QoS </a:t>
            </a:r>
            <a:r>
              <a:rPr kumimoji="0" lang="ru-RU" sz="2000" smtClean="0">
                <a:cs typeface="Arial" pitchFamily="34" charset="0"/>
              </a:rPr>
              <a:t> (10%)</a:t>
            </a:r>
            <a:endParaRPr kumimoji="0" lang="en-US" sz="2000" smtClean="0">
              <a:cs typeface="Arial" pitchFamily="34" charset="0"/>
            </a:endParaRPr>
          </a:p>
          <a:p>
            <a:pPr eaLnBrk="1" hangingPunct="1">
              <a:buClr>
                <a:schemeClr val="tx1"/>
              </a:buClr>
              <a:buFont typeface="CommonBullets" charset="0"/>
              <a:buChar char="©"/>
            </a:pPr>
            <a:endParaRPr kumimoji="0" lang="ru-RU" sz="2000" smtClean="0"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kumimoji="0" lang="en-US" sz="2000" i="1" u="sng" smtClean="0">
                <a:solidFill>
                  <a:schemeClr val="tx2"/>
                </a:solidFill>
                <a:cs typeface="Arial" pitchFamily="34" charset="0"/>
              </a:rPr>
              <a:t>NGN</a:t>
            </a:r>
            <a:r>
              <a:rPr kumimoji="0" lang="ru-RU" sz="2000" i="1" u="sng" smtClean="0">
                <a:solidFill>
                  <a:schemeClr val="tx2"/>
                </a:solidFill>
                <a:cs typeface="Arial" pitchFamily="34" charset="0"/>
              </a:rPr>
              <a:t>-сеть</a:t>
            </a:r>
            <a:r>
              <a:rPr kumimoji="0" lang="en-US" sz="2000" i="1" u="sng" smtClean="0">
                <a:solidFill>
                  <a:schemeClr val="tx2"/>
                </a:solidFill>
                <a:cs typeface="Arial" pitchFamily="34" charset="0"/>
              </a:rPr>
              <a:t> (</a:t>
            </a:r>
            <a:r>
              <a:rPr kumimoji="0" lang="ru-RU" sz="2000" i="1" u="sng" smtClean="0">
                <a:solidFill>
                  <a:schemeClr val="tx2"/>
                </a:solidFill>
                <a:cs typeface="Arial" pitchFamily="34" charset="0"/>
              </a:rPr>
              <a:t>Коммутация пакетов</a:t>
            </a:r>
            <a:r>
              <a:rPr kumimoji="0" lang="en-US" sz="2000" i="1" u="sng" smtClean="0">
                <a:solidFill>
                  <a:schemeClr val="tx2"/>
                </a:solidFill>
                <a:cs typeface="Arial" pitchFamily="34" charset="0"/>
              </a:rPr>
              <a:t>)</a:t>
            </a:r>
            <a:endParaRPr kumimoji="0" lang="en-US" sz="2000" i="1" smtClean="0">
              <a:solidFill>
                <a:schemeClr val="tx2"/>
              </a:solidFill>
              <a:cs typeface="Arial" pitchFamily="34" charset="0"/>
            </a:endParaRPr>
          </a:p>
          <a:p>
            <a:pPr eaLnBrk="1" hangingPunct="1">
              <a:buClr>
                <a:schemeClr val="tx1"/>
              </a:buClr>
              <a:buFont typeface="CommonBullets" charset="0"/>
              <a:buChar char="+"/>
            </a:pPr>
            <a:r>
              <a:rPr kumimoji="0" lang="ru-RU" sz="2000" smtClean="0">
                <a:cs typeface="Arial" pitchFamily="34" charset="0"/>
              </a:rPr>
              <a:t>Объединение речи и данных</a:t>
            </a:r>
            <a:endParaRPr kumimoji="0" lang="en-US" sz="2000" smtClean="0">
              <a:cs typeface="Arial" pitchFamily="34" charset="0"/>
            </a:endParaRPr>
          </a:p>
          <a:p>
            <a:pPr eaLnBrk="1" hangingPunct="1">
              <a:buClr>
                <a:schemeClr val="tx1"/>
              </a:buClr>
              <a:buFont typeface="CommonBullets" charset="0"/>
              <a:buChar char="+"/>
            </a:pPr>
            <a:r>
              <a:rPr kumimoji="0" lang="ru-RU" sz="2000" smtClean="0">
                <a:cs typeface="Arial" pitchFamily="34" charset="0"/>
              </a:rPr>
              <a:t>Эффективное использование пропускной способности</a:t>
            </a:r>
            <a:endParaRPr kumimoji="0" lang="en-US" sz="2000" smtClean="0">
              <a:cs typeface="Arial" pitchFamily="34" charset="0"/>
            </a:endParaRPr>
          </a:p>
          <a:p>
            <a:pPr eaLnBrk="1" hangingPunct="1">
              <a:buClr>
                <a:schemeClr val="tx1"/>
              </a:buClr>
              <a:buFont typeface="CommonBullets" charset="0"/>
              <a:buChar char="–"/>
            </a:pPr>
            <a:r>
              <a:rPr kumimoji="0" lang="ru-RU" sz="2000" smtClean="0">
                <a:cs typeface="Arial" pitchFamily="34" charset="0"/>
              </a:rPr>
              <a:t>Проблемы </a:t>
            </a:r>
            <a:r>
              <a:rPr kumimoji="0" lang="en-US" sz="2000" smtClean="0">
                <a:cs typeface="Arial" pitchFamily="34" charset="0"/>
              </a:rPr>
              <a:t>QoS</a:t>
            </a:r>
            <a:r>
              <a:rPr kumimoji="0" lang="ru-RU" sz="2000" smtClean="0">
                <a:cs typeface="Arial" pitchFamily="34" charset="0"/>
              </a:rPr>
              <a:t>  (90%)</a:t>
            </a:r>
            <a:endParaRPr kumimoji="0" lang="en-US" sz="2000" smtClean="0">
              <a:cs typeface="Arial" pitchFamily="34" charset="0"/>
            </a:endParaRPr>
          </a:p>
          <a:p>
            <a:pPr eaLnBrk="1" hangingPunct="1">
              <a:buClr>
                <a:schemeClr val="tx1"/>
              </a:buClr>
              <a:buFont typeface="CommonBullets" charset="0"/>
              <a:buChar char="©"/>
            </a:pPr>
            <a:endParaRPr kumimoji="0" lang="en-US" sz="2000" smtClean="0">
              <a:cs typeface="Arial" pitchFamily="34" charset="0"/>
            </a:endParaRPr>
          </a:p>
          <a:p>
            <a:pPr eaLnBrk="1" hangingPunct="1">
              <a:buClr>
                <a:schemeClr val="tx1"/>
              </a:buClr>
              <a:buFont typeface="CommonBullets" charset="0"/>
              <a:buNone/>
            </a:pPr>
            <a:endParaRPr kumimoji="0" lang="en-US" sz="2000" smtClean="0">
              <a:cs typeface="Arial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05400" y="2362200"/>
            <a:ext cx="3825875" cy="1092200"/>
            <a:chOff x="3216" y="1488"/>
            <a:chExt cx="2410" cy="688"/>
          </a:xfrm>
        </p:grpSpPr>
        <p:pic>
          <p:nvPicPr>
            <p:cNvPr id="29702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6" y="1488"/>
              <a:ext cx="2410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3" name="Rectangle 6"/>
            <p:cNvSpPr>
              <a:spLocks noChangeArrowheads="1"/>
            </p:cNvSpPr>
            <p:nvPr/>
          </p:nvSpPr>
          <p:spPr bwMode="auto">
            <a:xfrm>
              <a:off x="3274" y="1517"/>
              <a:ext cx="2278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n"/>
              </a:pPr>
              <a:endParaRPr lang="ru-RU" sz="2400"/>
            </a:p>
          </p:txBody>
        </p:sp>
      </p:grpSp>
      <p:pic>
        <p:nvPicPr>
          <p:cNvPr id="646151" name="Picture 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419600"/>
            <a:ext cx="38354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6152" name="Rectangle 8"/>
          <p:cNvSpPr>
            <a:spLocks noChangeArrowheads="1"/>
          </p:cNvSpPr>
          <p:nvPr/>
        </p:nvSpPr>
        <p:spPr bwMode="auto">
          <a:xfrm>
            <a:off x="477838" y="498475"/>
            <a:ext cx="8486775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ru-RU" sz="4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Ре(Э)волюция сетевых технологий</a:t>
            </a: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...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5013" y="1125538"/>
            <a:ext cx="8229600" cy="345598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kumimoji="0" lang="ru-RU" smtClean="0">
                <a:cs typeface="Arial" pitchFamily="34" charset="0"/>
              </a:rPr>
              <a:t>	</a:t>
            </a:r>
            <a:endParaRPr kumimoji="0" lang="en-US" smtClean="0"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kumimoji="0" lang="ru-RU" smtClean="0">
                <a:cs typeface="Arial" pitchFamily="34" charset="0"/>
              </a:rPr>
              <a:t>Превышение трафика данных над речевым трафиком как фактор перехода от узлов коммутации каналов к узлам коммутации пакетов.</a:t>
            </a:r>
          </a:p>
          <a:p>
            <a:pPr marL="0" indent="0" eaLnBrk="1" hangingPunct="1">
              <a:buFont typeface="Wingdings" pitchFamily="2" charset="2"/>
              <a:buNone/>
            </a:pPr>
            <a:endParaRPr kumimoji="0" lang="ru-RU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Группа 9"/>
          <p:cNvGrpSpPr>
            <a:grpSpLocks/>
          </p:cNvGrpSpPr>
          <p:nvPr/>
        </p:nvGrpSpPr>
        <p:grpSpPr bwMode="auto">
          <a:xfrm>
            <a:off x="377825" y="777875"/>
            <a:ext cx="8766175" cy="5006975"/>
            <a:chOff x="377924" y="765175"/>
            <a:chExt cx="8624372" cy="5005820"/>
          </a:xfrm>
        </p:grpSpPr>
        <p:sp>
          <p:nvSpPr>
            <p:cNvPr id="649218" name="Freeform 2"/>
            <p:cNvSpPr>
              <a:spLocks/>
            </p:cNvSpPr>
            <p:nvPr/>
          </p:nvSpPr>
          <p:spPr bwMode="auto">
            <a:xfrm>
              <a:off x="4085686" y="3325222"/>
              <a:ext cx="2575442" cy="1618876"/>
            </a:xfrm>
            <a:custGeom>
              <a:avLst/>
              <a:gdLst/>
              <a:ahLst/>
              <a:cxnLst>
                <a:cxn ang="0">
                  <a:pos x="0" y="2014"/>
                </a:cxn>
                <a:cxn ang="0">
                  <a:pos x="242" y="1966"/>
                </a:cxn>
                <a:cxn ang="0">
                  <a:pos x="476" y="1903"/>
                </a:cxn>
                <a:cxn ang="0">
                  <a:pos x="704" y="1828"/>
                </a:cxn>
                <a:cxn ang="0">
                  <a:pos x="929" y="1742"/>
                </a:cxn>
                <a:cxn ang="0">
                  <a:pos x="1147" y="1644"/>
                </a:cxn>
                <a:cxn ang="0">
                  <a:pos x="1360" y="1537"/>
                </a:cxn>
                <a:cxn ang="0">
                  <a:pos x="1568" y="1421"/>
                </a:cxn>
                <a:cxn ang="0">
                  <a:pos x="1769" y="1297"/>
                </a:cxn>
                <a:cxn ang="0">
                  <a:pos x="1967" y="1166"/>
                </a:cxn>
                <a:cxn ang="0">
                  <a:pos x="2161" y="1030"/>
                </a:cxn>
                <a:cxn ang="0">
                  <a:pos x="2349" y="890"/>
                </a:cxn>
                <a:cxn ang="0">
                  <a:pos x="2531" y="744"/>
                </a:cxn>
                <a:cxn ang="0">
                  <a:pos x="2711" y="598"/>
                </a:cxn>
                <a:cxn ang="0">
                  <a:pos x="2886" y="449"/>
                </a:cxn>
                <a:cxn ang="0">
                  <a:pos x="3055" y="299"/>
                </a:cxn>
                <a:cxn ang="0">
                  <a:pos x="3222" y="149"/>
                </a:cxn>
                <a:cxn ang="0">
                  <a:pos x="3383" y="0"/>
                </a:cxn>
              </a:cxnLst>
              <a:rect l="0" t="0" r="r" b="b"/>
              <a:pathLst>
                <a:path w="3383" h="2014">
                  <a:moveTo>
                    <a:pt x="0" y="2014"/>
                  </a:moveTo>
                  <a:lnTo>
                    <a:pt x="242" y="1966"/>
                  </a:lnTo>
                  <a:lnTo>
                    <a:pt x="476" y="1903"/>
                  </a:lnTo>
                  <a:lnTo>
                    <a:pt x="704" y="1828"/>
                  </a:lnTo>
                  <a:lnTo>
                    <a:pt x="929" y="1742"/>
                  </a:lnTo>
                  <a:lnTo>
                    <a:pt x="1147" y="1644"/>
                  </a:lnTo>
                  <a:lnTo>
                    <a:pt x="1360" y="1537"/>
                  </a:lnTo>
                  <a:lnTo>
                    <a:pt x="1568" y="1421"/>
                  </a:lnTo>
                  <a:lnTo>
                    <a:pt x="1769" y="1297"/>
                  </a:lnTo>
                  <a:lnTo>
                    <a:pt x="1967" y="1166"/>
                  </a:lnTo>
                  <a:lnTo>
                    <a:pt x="2161" y="1030"/>
                  </a:lnTo>
                  <a:lnTo>
                    <a:pt x="2349" y="890"/>
                  </a:lnTo>
                  <a:lnTo>
                    <a:pt x="2531" y="744"/>
                  </a:lnTo>
                  <a:lnTo>
                    <a:pt x="2711" y="598"/>
                  </a:lnTo>
                  <a:lnTo>
                    <a:pt x="2886" y="449"/>
                  </a:lnTo>
                  <a:lnTo>
                    <a:pt x="3055" y="299"/>
                  </a:lnTo>
                  <a:lnTo>
                    <a:pt x="3222" y="149"/>
                  </a:lnTo>
                  <a:lnTo>
                    <a:pt x="3383" y="0"/>
                  </a:lnTo>
                </a:path>
              </a:pathLst>
            </a:custGeom>
            <a:noFill/>
            <a:ln w="1016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9219" name="Freeform 3"/>
            <p:cNvSpPr>
              <a:spLocks/>
            </p:cNvSpPr>
            <p:nvPr/>
          </p:nvSpPr>
          <p:spPr bwMode="auto">
            <a:xfrm>
              <a:off x="1043259" y="2368180"/>
              <a:ext cx="2664466" cy="26457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89"/>
                </a:cxn>
                <a:cxn ang="0">
                  <a:pos x="65" y="177"/>
                </a:cxn>
                <a:cxn ang="0">
                  <a:pos x="103" y="269"/>
                </a:cxn>
                <a:cxn ang="0">
                  <a:pos x="146" y="361"/>
                </a:cxn>
                <a:cxn ang="0">
                  <a:pos x="190" y="453"/>
                </a:cxn>
                <a:cxn ang="0">
                  <a:pos x="238" y="547"/>
                </a:cxn>
                <a:cxn ang="0">
                  <a:pos x="290" y="641"/>
                </a:cxn>
                <a:cxn ang="0">
                  <a:pos x="343" y="735"/>
                </a:cxn>
                <a:cxn ang="0">
                  <a:pos x="401" y="829"/>
                </a:cxn>
                <a:cxn ang="0">
                  <a:pos x="460" y="923"/>
                </a:cxn>
                <a:cxn ang="0">
                  <a:pos x="522" y="1017"/>
                </a:cxn>
                <a:cxn ang="0">
                  <a:pos x="585" y="1111"/>
                </a:cxn>
                <a:cxn ang="0">
                  <a:pos x="650" y="1205"/>
                </a:cxn>
                <a:cxn ang="0">
                  <a:pos x="719" y="1297"/>
                </a:cxn>
                <a:cxn ang="0">
                  <a:pos x="835" y="1447"/>
                </a:cxn>
                <a:cxn ang="0">
                  <a:pos x="881" y="1503"/>
                </a:cxn>
                <a:cxn ang="0">
                  <a:pos x="927" y="1560"/>
                </a:cxn>
                <a:cxn ang="0">
                  <a:pos x="975" y="1616"/>
                </a:cxn>
                <a:cxn ang="0">
                  <a:pos x="1023" y="1670"/>
                </a:cxn>
                <a:cxn ang="0">
                  <a:pos x="1071" y="1723"/>
                </a:cxn>
                <a:cxn ang="0">
                  <a:pos x="1121" y="1777"/>
                </a:cxn>
                <a:cxn ang="0">
                  <a:pos x="1172" y="1827"/>
                </a:cxn>
                <a:cxn ang="0">
                  <a:pos x="1224" y="1877"/>
                </a:cxn>
                <a:cxn ang="0">
                  <a:pos x="1276" y="1925"/>
                </a:cxn>
                <a:cxn ang="0">
                  <a:pos x="1330" y="1971"/>
                </a:cxn>
                <a:cxn ang="0">
                  <a:pos x="1385" y="2015"/>
                </a:cxn>
                <a:cxn ang="0">
                  <a:pos x="1441" y="2055"/>
                </a:cxn>
                <a:cxn ang="0">
                  <a:pos x="1499" y="2096"/>
                </a:cxn>
                <a:cxn ang="0">
                  <a:pos x="1556" y="2134"/>
                </a:cxn>
                <a:cxn ang="0">
                  <a:pos x="1614" y="2168"/>
                </a:cxn>
                <a:cxn ang="0">
                  <a:pos x="1675" y="2201"/>
                </a:cxn>
                <a:cxn ang="0">
                  <a:pos x="1737" y="2230"/>
                </a:cxn>
                <a:cxn ang="0">
                  <a:pos x="1859" y="2280"/>
                </a:cxn>
                <a:cxn ang="0">
                  <a:pos x="1921" y="2301"/>
                </a:cxn>
                <a:cxn ang="0">
                  <a:pos x="1982" y="2318"/>
                </a:cxn>
                <a:cxn ang="0">
                  <a:pos x="2045" y="2333"/>
                </a:cxn>
                <a:cxn ang="0">
                  <a:pos x="2109" y="2349"/>
                </a:cxn>
                <a:cxn ang="0">
                  <a:pos x="2174" y="2360"/>
                </a:cxn>
                <a:cxn ang="0">
                  <a:pos x="2239" y="2370"/>
                </a:cxn>
                <a:cxn ang="0">
                  <a:pos x="2305" y="2380"/>
                </a:cxn>
                <a:cxn ang="0">
                  <a:pos x="2370" y="2389"/>
                </a:cxn>
                <a:cxn ang="0">
                  <a:pos x="2435" y="2395"/>
                </a:cxn>
                <a:cxn ang="0">
                  <a:pos x="2502" y="2403"/>
                </a:cxn>
                <a:cxn ang="0">
                  <a:pos x="2567" y="2408"/>
                </a:cxn>
                <a:cxn ang="0">
                  <a:pos x="2635" y="2412"/>
                </a:cxn>
                <a:cxn ang="0">
                  <a:pos x="2700" y="2418"/>
                </a:cxn>
                <a:cxn ang="0">
                  <a:pos x="2765" y="2424"/>
                </a:cxn>
                <a:cxn ang="0">
                  <a:pos x="2830" y="2429"/>
                </a:cxn>
                <a:cxn ang="0">
                  <a:pos x="2896" y="2433"/>
                </a:cxn>
                <a:cxn ang="0">
                  <a:pos x="2959" y="2441"/>
                </a:cxn>
                <a:cxn ang="0">
                  <a:pos x="3022" y="2447"/>
                </a:cxn>
              </a:cxnLst>
              <a:rect l="0" t="0" r="r" b="b"/>
              <a:pathLst>
                <a:path w="3022" h="2447">
                  <a:moveTo>
                    <a:pt x="0" y="0"/>
                  </a:moveTo>
                  <a:lnTo>
                    <a:pt x="31" y="89"/>
                  </a:lnTo>
                  <a:lnTo>
                    <a:pt x="65" y="177"/>
                  </a:lnTo>
                  <a:lnTo>
                    <a:pt x="103" y="269"/>
                  </a:lnTo>
                  <a:lnTo>
                    <a:pt x="146" y="361"/>
                  </a:lnTo>
                  <a:lnTo>
                    <a:pt x="190" y="453"/>
                  </a:lnTo>
                  <a:lnTo>
                    <a:pt x="238" y="547"/>
                  </a:lnTo>
                  <a:lnTo>
                    <a:pt x="290" y="641"/>
                  </a:lnTo>
                  <a:lnTo>
                    <a:pt x="343" y="735"/>
                  </a:lnTo>
                  <a:lnTo>
                    <a:pt x="401" y="829"/>
                  </a:lnTo>
                  <a:lnTo>
                    <a:pt x="460" y="923"/>
                  </a:lnTo>
                  <a:lnTo>
                    <a:pt x="522" y="1017"/>
                  </a:lnTo>
                  <a:lnTo>
                    <a:pt x="585" y="1111"/>
                  </a:lnTo>
                  <a:lnTo>
                    <a:pt x="650" y="1205"/>
                  </a:lnTo>
                  <a:lnTo>
                    <a:pt x="719" y="1297"/>
                  </a:lnTo>
                  <a:lnTo>
                    <a:pt x="835" y="1447"/>
                  </a:lnTo>
                  <a:lnTo>
                    <a:pt x="881" y="1503"/>
                  </a:lnTo>
                  <a:lnTo>
                    <a:pt x="927" y="1560"/>
                  </a:lnTo>
                  <a:lnTo>
                    <a:pt x="975" y="1616"/>
                  </a:lnTo>
                  <a:lnTo>
                    <a:pt x="1023" y="1670"/>
                  </a:lnTo>
                  <a:lnTo>
                    <a:pt x="1071" y="1723"/>
                  </a:lnTo>
                  <a:lnTo>
                    <a:pt x="1121" y="1777"/>
                  </a:lnTo>
                  <a:lnTo>
                    <a:pt x="1172" y="1827"/>
                  </a:lnTo>
                  <a:lnTo>
                    <a:pt x="1224" y="1877"/>
                  </a:lnTo>
                  <a:lnTo>
                    <a:pt x="1276" y="1925"/>
                  </a:lnTo>
                  <a:lnTo>
                    <a:pt x="1330" y="1971"/>
                  </a:lnTo>
                  <a:lnTo>
                    <a:pt x="1385" y="2015"/>
                  </a:lnTo>
                  <a:lnTo>
                    <a:pt x="1441" y="2055"/>
                  </a:lnTo>
                  <a:lnTo>
                    <a:pt x="1499" y="2096"/>
                  </a:lnTo>
                  <a:lnTo>
                    <a:pt x="1556" y="2134"/>
                  </a:lnTo>
                  <a:lnTo>
                    <a:pt x="1614" y="2168"/>
                  </a:lnTo>
                  <a:lnTo>
                    <a:pt x="1675" y="2201"/>
                  </a:lnTo>
                  <a:lnTo>
                    <a:pt x="1737" y="2230"/>
                  </a:lnTo>
                  <a:lnTo>
                    <a:pt x="1859" y="2280"/>
                  </a:lnTo>
                  <a:lnTo>
                    <a:pt x="1921" y="2301"/>
                  </a:lnTo>
                  <a:lnTo>
                    <a:pt x="1982" y="2318"/>
                  </a:lnTo>
                  <a:lnTo>
                    <a:pt x="2045" y="2333"/>
                  </a:lnTo>
                  <a:lnTo>
                    <a:pt x="2109" y="2349"/>
                  </a:lnTo>
                  <a:lnTo>
                    <a:pt x="2174" y="2360"/>
                  </a:lnTo>
                  <a:lnTo>
                    <a:pt x="2239" y="2370"/>
                  </a:lnTo>
                  <a:lnTo>
                    <a:pt x="2305" y="2380"/>
                  </a:lnTo>
                  <a:lnTo>
                    <a:pt x="2370" y="2389"/>
                  </a:lnTo>
                  <a:lnTo>
                    <a:pt x="2435" y="2395"/>
                  </a:lnTo>
                  <a:lnTo>
                    <a:pt x="2502" y="2403"/>
                  </a:lnTo>
                  <a:lnTo>
                    <a:pt x="2567" y="2408"/>
                  </a:lnTo>
                  <a:lnTo>
                    <a:pt x="2635" y="2412"/>
                  </a:lnTo>
                  <a:lnTo>
                    <a:pt x="2700" y="2418"/>
                  </a:lnTo>
                  <a:lnTo>
                    <a:pt x="2765" y="2424"/>
                  </a:lnTo>
                  <a:lnTo>
                    <a:pt x="2830" y="2429"/>
                  </a:lnTo>
                  <a:lnTo>
                    <a:pt x="2896" y="2433"/>
                  </a:lnTo>
                  <a:lnTo>
                    <a:pt x="2959" y="2441"/>
                  </a:lnTo>
                  <a:lnTo>
                    <a:pt x="3022" y="2447"/>
                  </a:lnTo>
                </a:path>
              </a:pathLst>
            </a:custGeom>
            <a:noFill/>
            <a:ln w="1016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9220" name="Freeform 4"/>
            <p:cNvSpPr>
              <a:spLocks/>
            </p:cNvSpPr>
            <p:nvPr/>
          </p:nvSpPr>
          <p:spPr bwMode="auto">
            <a:xfrm>
              <a:off x="1186947" y="2564985"/>
              <a:ext cx="5163378" cy="2031531"/>
            </a:xfrm>
            <a:custGeom>
              <a:avLst/>
              <a:gdLst/>
              <a:ahLst/>
              <a:cxnLst>
                <a:cxn ang="0">
                  <a:pos x="148" y="1840"/>
                </a:cxn>
                <a:cxn ang="0">
                  <a:pos x="442" y="1665"/>
                </a:cxn>
                <a:cxn ang="0">
                  <a:pos x="737" y="1487"/>
                </a:cxn>
                <a:cxn ang="0">
                  <a:pos x="1033" y="1307"/>
                </a:cxn>
                <a:cxn ang="0">
                  <a:pos x="1330" y="1128"/>
                </a:cxn>
                <a:cxn ang="0">
                  <a:pos x="1630" y="954"/>
                </a:cxn>
                <a:cxn ang="0">
                  <a:pos x="1933" y="789"/>
                </a:cxn>
                <a:cxn ang="0">
                  <a:pos x="2324" y="595"/>
                </a:cxn>
                <a:cxn ang="0">
                  <a:pos x="2497" y="516"/>
                </a:cxn>
                <a:cxn ang="0">
                  <a:pos x="2672" y="443"/>
                </a:cxn>
                <a:cxn ang="0">
                  <a:pos x="2848" y="376"/>
                </a:cxn>
                <a:cxn ang="0">
                  <a:pos x="3027" y="313"/>
                </a:cxn>
                <a:cxn ang="0">
                  <a:pos x="3211" y="253"/>
                </a:cxn>
                <a:cxn ang="0">
                  <a:pos x="3397" y="200"/>
                </a:cxn>
                <a:cxn ang="0">
                  <a:pos x="3662" y="134"/>
                </a:cxn>
                <a:cxn ang="0">
                  <a:pos x="3806" y="102"/>
                </a:cxn>
                <a:cxn ang="0">
                  <a:pos x="3953" y="75"/>
                </a:cxn>
                <a:cxn ang="0">
                  <a:pos x="4101" y="50"/>
                </a:cxn>
                <a:cxn ang="0">
                  <a:pos x="4251" y="29"/>
                </a:cxn>
                <a:cxn ang="0">
                  <a:pos x="4401" y="13"/>
                </a:cxn>
                <a:cxn ang="0">
                  <a:pos x="4548" y="4"/>
                </a:cxn>
                <a:cxn ang="0">
                  <a:pos x="4698" y="0"/>
                </a:cxn>
                <a:cxn ang="0">
                  <a:pos x="4844" y="2"/>
                </a:cxn>
                <a:cxn ang="0">
                  <a:pos x="4988" y="10"/>
                </a:cxn>
                <a:cxn ang="0">
                  <a:pos x="5230" y="40"/>
                </a:cxn>
                <a:cxn ang="0">
                  <a:pos x="5419" y="83"/>
                </a:cxn>
                <a:cxn ang="0">
                  <a:pos x="5604" y="138"/>
                </a:cxn>
                <a:cxn ang="0">
                  <a:pos x="5780" y="207"/>
                </a:cxn>
                <a:cxn ang="0">
                  <a:pos x="5949" y="286"/>
                </a:cxn>
                <a:cxn ang="0">
                  <a:pos x="6108" y="374"/>
                </a:cxn>
                <a:cxn ang="0">
                  <a:pos x="6260" y="470"/>
                </a:cxn>
                <a:cxn ang="0">
                  <a:pos x="6402" y="574"/>
                </a:cxn>
                <a:cxn ang="0">
                  <a:pos x="6534" y="683"/>
                </a:cxn>
                <a:cxn ang="0">
                  <a:pos x="6655" y="798"/>
                </a:cxn>
                <a:cxn ang="0">
                  <a:pos x="6765" y="915"/>
                </a:cxn>
              </a:cxnLst>
              <a:rect l="0" t="0" r="r" b="b"/>
              <a:pathLst>
                <a:path w="6765" h="1923">
                  <a:moveTo>
                    <a:pt x="0" y="1923"/>
                  </a:moveTo>
                  <a:lnTo>
                    <a:pt x="148" y="1840"/>
                  </a:lnTo>
                  <a:lnTo>
                    <a:pt x="294" y="1754"/>
                  </a:lnTo>
                  <a:lnTo>
                    <a:pt x="442" y="1665"/>
                  </a:lnTo>
                  <a:lnTo>
                    <a:pt x="590" y="1577"/>
                  </a:lnTo>
                  <a:lnTo>
                    <a:pt x="737" y="1487"/>
                  </a:lnTo>
                  <a:lnTo>
                    <a:pt x="885" y="1397"/>
                  </a:lnTo>
                  <a:lnTo>
                    <a:pt x="1033" y="1307"/>
                  </a:lnTo>
                  <a:lnTo>
                    <a:pt x="1181" y="1216"/>
                  </a:lnTo>
                  <a:lnTo>
                    <a:pt x="1330" y="1128"/>
                  </a:lnTo>
                  <a:lnTo>
                    <a:pt x="1480" y="1040"/>
                  </a:lnTo>
                  <a:lnTo>
                    <a:pt x="1630" y="954"/>
                  </a:lnTo>
                  <a:lnTo>
                    <a:pt x="1781" y="869"/>
                  </a:lnTo>
                  <a:lnTo>
                    <a:pt x="1933" y="789"/>
                  </a:lnTo>
                  <a:lnTo>
                    <a:pt x="2084" y="710"/>
                  </a:lnTo>
                  <a:lnTo>
                    <a:pt x="2324" y="595"/>
                  </a:lnTo>
                  <a:lnTo>
                    <a:pt x="2411" y="555"/>
                  </a:lnTo>
                  <a:lnTo>
                    <a:pt x="2497" y="516"/>
                  </a:lnTo>
                  <a:lnTo>
                    <a:pt x="2583" y="480"/>
                  </a:lnTo>
                  <a:lnTo>
                    <a:pt x="2672" y="443"/>
                  </a:lnTo>
                  <a:lnTo>
                    <a:pt x="2758" y="409"/>
                  </a:lnTo>
                  <a:lnTo>
                    <a:pt x="2848" y="376"/>
                  </a:lnTo>
                  <a:lnTo>
                    <a:pt x="2936" y="343"/>
                  </a:lnTo>
                  <a:lnTo>
                    <a:pt x="3027" y="313"/>
                  </a:lnTo>
                  <a:lnTo>
                    <a:pt x="3119" y="282"/>
                  </a:lnTo>
                  <a:lnTo>
                    <a:pt x="3211" y="253"/>
                  </a:lnTo>
                  <a:lnTo>
                    <a:pt x="3303" y="226"/>
                  </a:lnTo>
                  <a:lnTo>
                    <a:pt x="3397" y="200"/>
                  </a:lnTo>
                  <a:lnTo>
                    <a:pt x="3493" y="175"/>
                  </a:lnTo>
                  <a:lnTo>
                    <a:pt x="3662" y="134"/>
                  </a:lnTo>
                  <a:lnTo>
                    <a:pt x="3733" y="117"/>
                  </a:lnTo>
                  <a:lnTo>
                    <a:pt x="3806" y="102"/>
                  </a:lnTo>
                  <a:lnTo>
                    <a:pt x="3880" y="88"/>
                  </a:lnTo>
                  <a:lnTo>
                    <a:pt x="3953" y="75"/>
                  </a:lnTo>
                  <a:lnTo>
                    <a:pt x="4028" y="61"/>
                  </a:lnTo>
                  <a:lnTo>
                    <a:pt x="4101" y="50"/>
                  </a:lnTo>
                  <a:lnTo>
                    <a:pt x="4176" y="38"/>
                  </a:lnTo>
                  <a:lnTo>
                    <a:pt x="4251" y="29"/>
                  </a:lnTo>
                  <a:lnTo>
                    <a:pt x="4326" y="21"/>
                  </a:lnTo>
                  <a:lnTo>
                    <a:pt x="4401" y="13"/>
                  </a:lnTo>
                  <a:lnTo>
                    <a:pt x="4475" y="8"/>
                  </a:lnTo>
                  <a:lnTo>
                    <a:pt x="4548" y="4"/>
                  </a:lnTo>
                  <a:lnTo>
                    <a:pt x="4623" y="0"/>
                  </a:lnTo>
                  <a:lnTo>
                    <a:pt x="4698" y="0"/>
                  </a:lnTo>
                  <a:lnTo>
                    <a:pt x="4771" y="0"/>
                  </a:lnTo>
                  <a:lnTo>
                    <a:pt x="4844" y="2"/>
                  </a:lnTo>
                  <a:lnTo>
                    <a:pt x="4917" y="4"/>
                  </a:lnTo>
                  <a:lnTo>
                    <a:pt x="4988" y="10"/>
                  </a:lnTo>
                  <a:lnTo>
                    <a:pt x="5061" y="17"/>
                  </a:lnTo>
                  <a:lnTo>
                    <a:pt x="5230" y="40"/>
                  </a:lnTo>
                  <a:lnTo>
                    <a:pt x="5325" y="61"/>
                  </a:lnTo>
                  <a:lnTo>
                    <a:pt x="5419" y="83"/>
                  </a:lnTo>
                  <a:lnTo>
                    <a:pt x="5512" y="109"/>
                  </a:lnTo>
                  <a:lnTo>
                    <a:pt x="5604" y="138"/>
                  </a:lnTo>
                  <a:lnTo>
                    <a:pt x="5692" y="171"/>
                  </a:lnTo>
                  <a:lnTo>
                    <a:pt x="5780" y="207"/>
                  </a:lnTo>
                  <a:lnTo>
                    <a:pt x="5865" y="246"/>
                  </a:lnTo>
                  <a:lnTo>
                    <a:pt x="5949" y="286"/>
                  </a:lnTo>
                  <a:lnTo>
                    <a:pt x="6030" y="328"/>
                  </a:lnTo>
                  <a:lnTo>
                    <a:pt x="6108" y="374"/>
                  </a:lnTo>
                  <a:lnTo>
                    <a:pt x="6185" y="420"/>
                  </a:lnTo>
                  <a:lnTo>
                    <a:pt x="6260" y="470"/>
                  </a:lnTo>
                  <a:lnTo>
                    <a:pt x="6333" y="522"/>
                  </a:lnTo>
                  <a:lnTo>
                    <a:pt x="6402" y="574"/>
                  </a:lnTo>
                  <a:lnTo>
                    <a:pt x="6469" y="627"/>
                  </a:lnTo>
                  <a:lnTo>
                    <a:pt x="6534" y="683"/>
                  </a:lnTo>
                  <a:lnTo>
                    <a:pt x="6596" y="741"/>
                  </a:lnTo>
                  <a:lnTo>
                    <a:pt x="6655" y="798"/>
                  </a:lnTo>
                  <a:lnTo>
                    <a:pt x="6711" y="856"/>
                  </a:lnTo>
                  <a:lnTo>
                    <a:pt x="6765" y="915"/>
                  </a:lnTo>
                </a:path>
              </a:pathLst>
            </a:custGeom>
            <a:noFill/>
            <a:ln w="10160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31751" name="Text Box 5"/>
            <p:cNvSpPr txBox="1">
              <a:spLocks noChangeArrowheads="1"/>
            </p:cNvSpPr>
            <p:nvPr/>
          </p:nvSpPr>
          <p:spPr bwMode="auto">
            <a:xfrm>
              <a:off x="2051050" y="3916363"/>
              <a:ext cx="2520950" cy="52322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ru-RU" sz="1400" b="1"/>
                <a:t>Смешанные аналогово-цифровые сети</a:t>
              </a:r>
            </a:p>
          </p:txBody>
        </p:sp>
        <p:sp>
          <p:nvSpPr>
            <p:cNvPr id="31752" name="Text Box 6"/>
            <p:cNvSpPr txBox="1">
              <a:spLocks noChangeArrowheads="1"/>
            </p:cNvSpPr>
            <p:nvPr/>
          </p:nvSpPr>
          <p:spPr bwMode="auto">
            <a:xfrm>
              <a:off x="3368007" y="2801854"/>
              <a:ext cx="2881313" cy="52322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ru-RU" sz="1400" b="1"/>
                <a:t>Цифровые сети</a:t>
              </a:r>
              <a:br>
                <a:rPr kumimoji="1" lang="ru-RU" sz="1400" b="1"/>
              </a:br>
              <a:endParaRPr kumimoji="1" lang="ru-RU" sz="1400" b="1"/>
            </a:p>
          </p:txBody>
        </p:sp>
        <p:sp>
          <p:nvSpPr>
            <p:cNvPr id="31753" name="Text Box 7"/>
            <p:cNvSpPr txBox="1">
              <a:spLocks noChangeArrowheads="1"/>
            </p:cNvSpPr>
            <p:nvPr/>
          </p:nvSpPr>
          <p:spPr bwMode="auto">
            <a:xfrm>
              <a:off x="4543928" y="4448928"/>
              <a:ext cx="2340810" cy="52322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ru-RU" sz="1400" b="1"/>
                <a:t>Пакетные сети </a:t>
              </a:r>
              <a:r>
                <a:rPr kumimoji="1" lang="en-US" sz="1400" b="1"/>
                <a:t/>
              </a:r>
              <a:br>
                <a:rPr kumimoji="1" lang="en-US" sz="1400" b="1"/>
              </a:br>
              <a:r>
                <a:rPr kumimoji="1" lang="en-US" sz="1400" b="1"/>
                <a:t>NGN/IMS</a:t>
              </a:r>
              <a:endParaRPr kumimoji="1" lang="ru-RU" sz="1400" b="1"/>
            </a:p>
          </p:txBody>
        </p:sp>
        <p:sp>
          <p:nvSpPr>
            <p:cNvPr id="31754" name="Text Box 8"/>
            <p:cNvSpPr txBox="1">
              <a:spLocks noChangeArrowheads="1"/>
            </p:cNvSpPr>
            <p:nvPr/>
          </p:nvSpPr>
          <p:spPr bwMode="auto">
            <a:xfrm rot="-5400000">
              <a:off x="-1701006" y="2844105"/>
              <a:ext cx="4465638" cy="30777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ru-RU" sz="1400" b="1"/>
                <a:t>Число обслуживаемых пользователей</a:t>
              </a:r>
            </a:p>
          </p:txBody>
        </p:sp>
        <p:sp>
          <p:nvSpPr>
            <p:cNvPr id="649225" name="Line 9"/>
            <p:cNvSpPr>
              <a:spLocks noChangeShapeType="1"/>
            </p:cNvSpPr>
            <p:nvPr/>
          </p:nvSpPr>
          <p:spPr bwMode="auto">
            <a:xfrm flipV="1">
              <a:off x="827728" y="981025"/>
              <a:ext cx="0" cy="4320178"/>
            </a:xfrm>
            <a:prstGeom prst="line">
              <a:avLst/>
            </a:prstGeom>
            <a:noFill/>
            <a:ln w="15875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9226" name="Line 10"/>
            <p:cNvSpPr>
              <a:spLocks noChangeShapeType="1"/>
            </p:cNvSpPr>
            <p:nvPr/>
          </p:nvSpPr>
          <p:spPr bwMode="auto">
            <a:xfrm>
              <a:off x="880830" y="5301203"/>
              <a:ext cx="7560773" cy="0"/>
            </a:xfrm>
            <a:prstGeom prst="line">
              <a:avLst/>
            </a:prstGeom>
            <a:noFill/>
            <a:ln w="15875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31757" name="Text Box 11"/>
            <p:cNvSpPr txBox="1">
              <a:spLocks noChangeArrowheads="1"/>
            </p:cNvSpPr>
            <p:nvPr/>
          </p:nvSpPr>
          <p:spPr bwMode="auto">
            <a:xfrm>
              <a:off x="647700" y="5429250"/>
              <a:ext cx="1692275" cy="3048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ru-RU" sz="1400" b="1"/>
                <a:t>ФГОС </a:t>
              </a:r>
              <a:r>
                <a:rPr kumimoji="1" lang="en-US" sz="1400" b="1"/>
                <a:t>II</a:t>
              </a:r>
              <a:endParaRPr kumimoji="1" lang="ru-RU" sz="1400" b="1"/>
            </a:p>
          </p:txBody>
        </p:sp>
        <p:sp>
          <p:nvSpPr>
            <p:cNvPr id="31758" name="Text Box 12"/>
            <p:cNvSpPr txBox="1">
              <a:spLocks noChangeArrowheads="1"/>
            </p:cNvSpPr>
            <p:nvPr/>
          </p:nvSpPr>
          <p:spPr bwMode="auto">
            <a:xfrm>
              <a:off x="6165273" y="5425587"/>
              <a:ext cx="2667000" cy="30777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ru-RU" sz="1400" b="1"/>
                <a:t>Базовая кафедра</a:t>
              </a:r>
            </a:p>
          </p:txBody>
        </p:sp>
        <p:sp>
          <p:nvSpPr>
            <p:cNvPr id="31759" name="Text Box 11"/>
            <p:cNvSpPr txBox="1">
              <a:spLocks noChangeArrowheads="1"/>
            </p:cNvSpPr>
            <p:nvPr/>
          </p:nvSpPr>
          <p:spPr bwMode="auto">
            <a:xfrm>
              <a:off x="3405118" y="5466195"/>
              <a:ext cx="1692275" cy="3048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ru-RU" sz="1400" b="1"/>
                <a:t>ФГОС </a:t>
              </a:r>
              <a:r>
                <a:rPr kumimoji="1" lang="en-US" sz="1400" b="1"/>
                <a:t>III</a:t>
              </a:r>
              <a:endParaRPr kumimoji="1" lang="ru-RU" sz="1400" b="1"/>
            </a:p>
          </p:txBody>
        </p:sp>
        <p:sp>
          <p:nvSpPr>
            <p:cNvPr id="31760" name="Text Box 7"/>
            <p:cNvSpPr txBox="1">
              <a:spLocks noChangeArrowheads="1"/>
            </p:cNvSpPr>
            <p:nvPr/>
          </p:nvSpPr>
          <p:spPr bwMode="auto">
            <a:xfrm>
              <a:off x="6661486" y="4427539"/>
              <a:ext cx="2340810" cy="30777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400" b="1"/>
                <a:t>SDN/NFV</a:t>
              </a:r>
              <a:endParaRPr kumimoji="1" lang="ru-RU" sz="1400" b="1"/>
            </a:p>
          </p:txBody>
        </p:sp>
        <p:sp>
          <p:nvSpPr>
            <p:cNvPr id="16" name="Freeform 2"/>
            <p:cNvSpPr>
              <a:spLocks/>
            </p:cNvSpPr>
            <p:nvPr/>
          </p:nvSpPr>
          <p:spPr bwMode="auto">
            <a:xfrm>
              <a:off x="7338958" y="3487110"/>
              <a:ext cx="1352536" cy="779282"/>
            </a:xfrm>
            <a:custGeom>
              <a:avLst/>
              <a:gdLst/>
              <a:ahLst/>
              <a:cxnLst>
                <a:cxn ang="0">
                  <a:pos x="0" y="2014"/>
                </a:cxn>
                <a:cxn ang="0">
                  <a:pos x="242" y="1966"/>
                </a:cxn>
                <a:cxn ang="0">
                  <a:pos x="476" y="1903"/>
                </a:cxn>
                <a:cxn ang="0">
                  <a:pos x="704" y="1828"/>
                </a:cxn>
                <a:cxn ang="0">
                  <a:pos x="929" y="1742"/>
                </a:cxn>
                <a:cxn ang="0">
                  <a:pos x="1147" y="1644"/>
                </a:cxn>
                <a:cxn ang="0">
                  <a:pos x="1360" y="1537"/>
                </a:cxn>
                <a:cxn ang="0">
                  <a:pos x="1568" y="1421"/>
                </a:cxn>
                <a:cxn ang="0">
                  <a:pos x="1769" y="1297"/>
                </a:cxn>
                <a:cxn ang="0">
                  <a:pos x="1967" y="1166"/>
                </a:cxn>
                <a:cxn ang="0">
                  <a:pos x="2161" y="1030"/>
                </a:cxn>
                <a:cxn ang="0">
                  <a:pos x="2349" y="890"/>
                </a:cxn>
                <a:cxn ang="0">
                  <a:pos x="2531" y="744"/>
                </a:cxn>
                <a:cxn ang="0">
                  <a:pos x="2711" y="598"/>
                </a:cxn>
                <a:cxn ang="0">
                  <a:pos x="2886" y="449"/>
                </a:cxn>
                <a:cxn ang="0">
                  <a:pos x="3055" y="299"/>
                </a:cxn>
                <a:cxn ang="0">
                  <a:pos x="3222" y="149"/>
                </a:cxn>
                <a:cxn ang="0">
                  <a:pos x="3383" y="0"/>
                </a:cxn>
              </a:cxnLst>
              <a:rect l="0" t="0" r="r" b="b"/>
              <a:pathLst>
                <a:path w="3383" h="2014">
                  <a:moveTo>
                    <a:pt x="0" y="2014"/>
                  </a:moveTo>
                  <a:lnTo>
                    <a:pt x="242" y="1966"/>
                  </a:lnTo>
                  <a:lnTo>
                    <a:pt x="476" y="1903"/>
                  </a:lnTo>
                  <a:lnTo>
                    <a:pt x="704" y="1828"/>
                  </a:lnTo>
                  <a:lnTo>
                    <a:pt x="929" y="1742"/>
                  </a:lnTo>
                  <a:lnTo>
                    <a:pt x="1147" y="1644"/>
                  </a:lnTo>
                  <a:lnTo>
                    <a:pt x="1360" y="1537"/>
                  </a:lnTo>
                  <a:lnTo>
                    <a:pt x="1568" y="1421"/>
                  </a:lnTo>
                  <a:lnTo>
                    <a:pt x="1769" y="1297"/>
                  </a:lnTo>
                  <a:lnTo>
                    <a:pt x="1967" y="1166"/>
                  </a:lnTo>
                  <a:lnTo>
                    <a:pt x="2161" y="1030"/>
                  </a:lnTo>
                  <a:lnTo>
                    <a:pt x="2349" y="890"/>
                  </a:lnTo>
                  <a:lnTo>
                    <a:pt x="2531" y="744"/>
                  </a:lnTo>
                  <a:lnTo>
                    <a:pt x="2711" y="598"/>
                  </a:lnTo>
                  <a:lnTo>
                    <a:pt x="2886" y="449"/>
                  </a:lnTo>
                  <a:lnTo>
                    <a:pt x="3055" y="299"/>
                  </a:lnTo>
                  <a:lnTo>
                    <a:pt x="3222" y="149"/>
                  </a:lnTo>
                  <a:lnTo>
                    <a:pt x="3383" y="0"/>
                  </a:lnTo>
                </a:path>
              </a:pathLst>
            </a:custGeom>
            <a:noFill/>
            <a:ln w="1016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6662689" y="2601489"/>
              <a:ext cx="1496224" cy="723733"/>
            </a:xfrm>
            <a:custGeom>
              <a:avLst/>
              <a:gdLst>
                <a:gd name="connsiteX0" fmla="*/ 0 w 1497205"/>
                <a:gd name="connsiteY0" fmla="*/ 724108 h 724108"/>
                <a:gd name="connsiteX1" fmla="*/ 411983 w 1497205"/>
                <a:gd name="connsiteY1" fmla="*/ 312126 h 724108"/>
                <a:gd name="connsiteX2" fmla="*/ 823965 w 1497205"/>
                <a:gd name="connsiteY2" fmla="*/ 627 h 724108"/>
                <a:gd name="connsiteX3" fmla="*/ 1497205 w 1497205"/>
                <a:gd name="connsiteY3" fmla="*/ 392512 h 72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205" h="724108">
                  <a:moveTo>
                    <a:pt x="0" y="724108"/>
                  </a:moveTo>
                  <a:cubicBezTo>
                    <a:pt x="137328" y="578407"/>
                    <a:pt x="274656" y="432706"/>
                    <a:pt x="411983" y="312126"/>
                  </a:cubicBezTo>
                  <a:cubicBezTo>
                    <a:pt x="549310" y="191546"/>
                    <a:pt x="643095" y="-12771"/>
                    <a:pt x="823965" y="627"/>
                  </a:cubicBezTo>
                  <a:cubicBezTo>
                    <a:pt x="1004835" y="14025"/>
                    <a:pt x="1251020" y="203268"/>
                    <a:pt x="1497205" y="392512"/>
                  </a:cubicBezTo>
                </a:path>
              </a:pathLst>
            </a:custGeom>
            <a:noFill/>
            <a:ln w="1016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6340954" y="3517265"/>
              <a:ext cx="412321" cy="622156"/>
            </a:xfrm>
            <a:custGeom>
              <a:avLst/>
              <a:gdLst>
                <a:gd name="connsiteX0" fmla="*/ 0 w 411982"/>
                <a:gd name="connsiteY0" fmla="*/ 0 h 622998"/>
                <a:gd name="connsiteX1" fmla="*/ 411982 w 411982"/>
                <a:gd name="connsiteY1" fmla="*/ 622998 h 622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1982" h="622998">
                  <a:moveTo>
                    <a:pt x="0" y="0"/>
                  </a:moveTo>
                  <a:lnTo>
                    <a:pt x="411982" y="622998"/>
                  </a:lnTo>
                </a:path>
              </a:pathLst>
            </a:custGeom>
            <a:noFill/>
            <a:ln w="10160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endParaRPr>
            </a:p>
          </p:txBody>
        </p:sp>
        <p:cxnSp>
          <p:nvCxnSpPr>
            <p:cNvPr id="31764" name="Прямая соединительная линия 8"/>
            <p:cNvCxnSpPr>
              <a:cxnSpLocks noChangeShapeType="1"/>
            </p:cNvCxnSpPr>
            <p:nvPr/>
          </p:nvCxnSpPr>
          <p:spPr bwMode="auto">
            <a:xfrm flipV="1">
              <a:off x="3311525" y="5200669"/>
              <a:ext cx="0" cy="194774"/>
            </a:xfrm>
            <a:prstGeom prst="line">
              <a:avLst/>
            </a:prstGeom>
            <a:noFill/>
            <a:ln w="15875" cap="sq">
              <a:solidFill>
                <a:schemeClr val="tx1"/>
              </a:solidFill>
              <a:round/>
              <a:headEnd type="none" w="sm" len="sm"/>
              <a:tailEnd type="none" w="lg" len="lg"/>
            </a:ln>
          </p:spPr>
        </p:cxnSp>
        <p:cxnSp>
          <p:nvCxnSpPr>
            <p:cNvPr id="31765" name="Прямая соединительная линия 23"/>
            <p:cNvCxnSpPr>
              <a:cxnSpLocks noChangeShapeType="1"/>
            </p:cNvCxnSpPr>
            <p:nvPr/>
          </p:nvCxnSpPr>
          <p:spPr bwMode="auto">
            <a:xfrm flipV="1">
              <a:off x="6667674" y="5200669"/>
              <a:ext cx="0" cy="194774"/>
            </a:xfrm>
            <a:prstGeom prst="line">
              <a:avLst/>
            </a:prstGeom>
            <a:noFill/>
            <a:ln w="15875" cap="sq">
              <a:solidFill>
                <a:schemeClr val="tx1"/>
              </a:solidFill>
              <a:round/>
              <a:headEnd type="none" w="sm" len="sm"/>
              <a:tailEnd type="none" w="lg" len="lg"/>
            </a:ln>
          </p:spPr>
        </p:cxnSp>
      </p:grpSp>
      <p:sp>
        <p:nvSpPr>
          <p:cNvPr id="31747" name="Прямоугольник 1"/>
          <p:cNvSpPr>
            <a:spLocks noChangeArrowheads="1"/>
          </p:cNvSpPr>
          <p:nvPr/>
        </p:nvSpPr>
        <p:spPr bwMode="auto">
          <a:xfrm>
            <a:off x="5510213" y="5557838"/>
            <a:ext cx="101123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/>
              <a:t>ФГОС</a:t>
            </a:r>
            <a:r>
              <a:rPr lang="en-US" sz="1400" b="1"/>
              <a:t> III+</a:t>
            </a:r>
            <a:endParaRPr lang="ru-RU" sz="1400" b="1"/>
          </a:p>
        </p:txBody>
      </p:sp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0" y="43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612775" y="260350"/>
          <a:ext cx="8280400" cy="5832475"/>
        </p:xfrm>
        <a:graphic>
          <a:graphicData uri="http://schemas.openxmlformats.org/presentationml/2006/ole">
            <p:oleObj spid="_x0000_s8194" name="Visio" r:id="rId3" imgW="6426200" imgH="579120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cs typeface="Arial" pitchFamily="34" charset="0"/>
              </a:rPr>
              <a:t>IP-</a:t>
            </a:r>
            <a:r>
              <a:rPr lang="ru-RU" sz="3600" smtClean="0">
                <a:cs typeface="Arial" pitchFamily="34" charset="0"/>
              </a:rPr>
              <a:t>телефонии более 20 лет</a:t>
            </a:r>
            <a:br>
              <a:rPr lang="ru-RU" sz="3600" smtClean="0">
                <a:cs typeface="Arial" pitchFamily="34" charset="0"/>
              </a:rPr>
            </a:br>
            <a:r>
              <a:rPr lang="ru-RU" sz="3600" smtClean="0">
                <a:cs typeface="Arial" pitchFamily="34" charset="0"/>
              </a:rPr>
              <a:t>(</a:t>
            </a:r>
            <a:r>
              <a:rPr lang="en-US" sz="3600" smtClean="0">
                <a:cs typeface="Arial" pitchFamily="34" charset="0"/>
              </a:rPr>
              <a:t>VocalTec </a:t>
            </a:r>
            <a:r>
              <a:rPr lang="ru-RU" sz="3600" smtClean="0">
                <a:cs typeface="Arial" pitchFamily="34" charset="0"/>
              </a:rPr>
              <a:t>в 1995 году)</a:t>
            </a:r>
          </a:p>
        </p:txBody>
      </p:sp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-323850" y="1143000"/>
            <a:ext cx="96488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 b="1">
              <a:solidFill>
                <a:srgbClr val="0070C0"/>
              </a:solidFill>
            </a:endParaRPr>
          </a:p>
          <a:p>
            <a:endParaRPr lang="ru-RU" sz="1600" b="1">
              <a:solidFill>
                <a:srgbClr val="0070C0"/>
              </a:solidFill>
            </a:endParaRPr>
          </a:p>
          <a:p>
            <a:r>
              <a:rPr lang="ru-RU" b="1">
                <a:solidFill>
                  <a:srgbClr val="0070C0"/>
                </a:solidFill>
              </a:rPr>
              <a:t>	Интернет протоколу (</a:t>
            </a:r>
            <a:r>
              <a:rPr lang="en-US" b="1">
                <a:solidFill>
                  <a:srgbClr val="0070C0"/>
                </a:solidFill>
              </a:rPr>
              <a:t>IP</a:t>
            </a:r>
            <a:r>
              <a:rPr lang="ru-RU" b="1">
                <a:solidFill>
                  <a:srgbClr val="0070C0"/>
                </a:solidFill>
              </a:rPr>
              <a:t>) -</a:t>
            </a:r>
            <a:r>
              <a:rPr lang="ru-RU"/>
              <a:t> фундаменту современных сетей связи</a:t>
            </a:r>
            <a:r>
              <a:rPr lang="en-US"/>
              <a:t> </a:t>
            </a:r>
            <a:r>
              <a:rPr lang="ru-RU"/>
              <a:t>35 лет</a:t>
            </a:r>
          </a:p>
        </p:txBody>
      </p:sp>
      <p:sp>
        <p:nvSpPr>
          <p:cNvPr id="32772" name="TextBox 14"/>
          <p:cNvSpPr txBox="1">
            <a:spLocks noChangeArrowheads="1"/>
          </p:cNvSpPr>
          <p:nvPr/>
        </p:nvSpPr>
        <p:spPr bwMode="auto">
          <a:xfrm>
            <a:off x="227013" y="2439988"/>
            <a:ext cx="6821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Сетевые технологии </a:t>
            </a:r>
            <a:r>
              <a:rPr lang="en-US" b="1"/>
              <a:t>TCP/IP</a:t>
            </a:r>
            <a:r>
              <a:rPr lang="ru-RU" b="1"/>
              <a:t> родом </a:t>
            </a:r>
            <a:r>
              <a:rPr lang="ru-RU" b="1">
                <a:solidFill>
                  <a:srgbClr val="0070C0"/>
                </a:solidFill>
              </a:rPr>
              <a:t>из восьмидесятых</a:t>
            </a:r>
            <a:endParaRPr lang="ru-RU" b="1"/>
          </a:p>
        </p:txBody>
      </p:sp>
      <p:sp>
        <p:nvSpPr>
          <p:cNvPr id="32773" name="TextBox 16"/>
          <p:cNvSpPr txBox="1">
            <a:spLocks noChangeArrowheads="1"/>
          </p:cNvSpPr>
          <p:nvPr/>
        </p:nvSpPr>
        <p:spPr bwMode="auto">
          <a:xfrm>
            <a:off x="323850" y="3789363"/>
            <a:ext cx="63500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70C0"/>
                </a:solidFill>
              </a:rPr>
              <a:t>Различные надстройки от </a:t>
            </a:r>
            <a:r>
              <a:rPr lang="en-US" sz="2000" b="1">
                <a:solidFill>
                  <a:srgbClr val="0070C0"/>
                </a:solidFill>
              </a:rPr>
              <a:t>SIGTRAN </a:t>
            </a:r>
            <a:r>
              <a:rPr lang="ru-RU" sz="2000" b="1">
                <a:solidFill>
                  <a:srgbClr val="0070C0"/>
                </a:solidFill>
              </a:rPr>
              <a:t>до </a:t>
            </a:r>
            <a:r>
              <a:rPr lang="en-US" sz="2000" b="1">
                <a:solidFill>
                  <a:srgbClr val="0070C0"/>
                </a:solidFill>
              </a:rPr>
              <a:t>SIP </a:t>
            </a:r>
            <a:r>
              <a:rPr lang="ru-RU" sz="2000"/>
              <a:t>позволили дожить </a:t>
            </a:r>
            <a:r>
              <a:rPr lang="en-US" sz="2000"/>
              <a:t>VoIP</a:t>
            </a:r>
            <a:r>
              <a:rPr lang="ru-RU" sz="2000"/>
              <a:t> до настоящего времени</a:t>
            </a:r>
            <a:r>
              <a:rPr lang="en-US" sz="2000"/>
              <a:t>, </a:t>
            </a:r>
            <a:r>
              <a:rPr lang="ru-RU" sz="2000"/>
              <a:t>когда </a:t>
            </a:r>
            <a:r>
              <a:rPr lang="en-US" sz="2000"/>
              <a:t>VoIP </a:t>
            </a:r>
            <a:r>
              <a:rPr lang="ru-RU" sz="2000"/>
              <a:t>уже никому не интересен, а любая телефония – </a:t>
            </a:r>
            <a:r>
              <a:rPr lang="en-US" sz="2000"/>
              <a:t>just another application </a:t>
            </a:r>
            <a:r>
              <a:rPr lang="ru-RU" sz="2000"/>
              <a:t>мультисервисной </a:t>
            </a:r>
            <a:r>
              <a:rPr lang="en-US" sz="2000"/>
              <a:t>NGN/IMS</a:t>
            </a:r>
            <a:r>
              <a:rPr lang="ru-RU" sz="2000"/>
              <a:t>   </a:t>
            </a:r>
            <a:endParaRPr lang="en-US" sz="2000"/>
          </a:p>
          <a:p>
            <a:endParaRPr lang="en-US" sz="2000"/>
          </a:p>
          <a:p>
            <a:endParaRPr lang="ru-RU" sz="1600"/>
          </a:p>
        </p:txBody>
      </p:sp>
      <p:pic>
        <p:nvPicPr>
          <p:cNvPr id="32774" name="Изображение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300" y="2251075"/>
            <a:ext cx="191452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Прямоугольник 3"/>
          <p:cNvSpPr>
            <a:spLocks noChangeArrowheads="1"/>
          </p:cNvSpPr>
          <p:nvPr/>
        </p:nvSpPr>
        <p:spPr bwMode="auto">
          <a:xfrm>
            <a:off x="227013" y="3175000"/>
            <a:ext cx="690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Протоколы и технология </a:t>
            </a:r>
            <a:r>
              <a:rPr lang="en-US" b="1">
                <a:solidFill>
                  <a:srgbClr val="FF0000"/>
                </a:solidFill>
              </a:rPr>
              <a:t>VoIP</a:t>
            </a:r>
            <a:r>
              <a:rPr lang="ru-RU" b="1"/>
              <a:t> из </a:t>
            </a:r>
            <a:r>
              <a:rPr lang="ru-RU" b="1">
                <a:solidFill>
                  <a:srgbClr val="0070C0"/>
                </a:solidFill>
              </a:rPr>
              <a:t>девяностых</a:t>
            </a:r>
            <a:endParaRPr lang="ru-RU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34925" y="188913"/>
            <a:ext cx="9144000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i="1" u="sng"/>
              <a:t>Новая телекоммуникационная парадигма программного конфигурирования и тотальной виртуализации </a:t>
            </a:r>
          </a:p>
          <a:p>
            <a:pPr algn="ctr"/>
            <a:endParaRPr lang="ru-RU" sz="2400" i="1" u="sng"/>
          </a:p>
          <a:p>
            <a:pPr>
              <a:buFont typeface="Arial" pitchFamily="34" charset="0"/>
              <a:buChar char="•"/>
            </a:pPr>
            <a:r>
              <a:rPr lang="ru-RU" sz="3200"/>
              <a:t>С момента зарождения цивилизации</a:t>
            </a:r>
            <a:br>
              <a:rPr lang="ru-RU" sz="3200"/>
            </a:br>
            <a:r>
              <a:rPr lang="ru-RU" sz="3200"/>
              <a:t>и до 2003 года человечеством создано</a:t>
            </a:r>
            <a:br>
              <a:rPr lang="ru-RU" sz="3200"/>
            </a:br>
            <a:r>
              <a:rPr lang="ru-RU" sz="3200"/>
              <a:t>5 </a:t>
            </a:r>
            <a:r>
              <a:rPr lang="ru-RU" sz="3200" u="sng"/>
              <a:t>экза</a:t>
            </a:r>
            <a:r>
              <a:rPr lang="ru-RU" sz="3200"/>
              <a:t>байт информации</a:t>
            </a:r>
          </a:p>
          <a:p>
            <a:pPr>
              <a:buFont typeface="Arial" pitchFamily="34" charset="0"/>
              <a:buChar char="•"/>
            </a:pPr>
            <a:endParaRPr lang="ru-RU" sz="3200"/>
          </a:p>
          <a:p>
            <a:pPr>
              <a:buFont typeface="Arial" pitchFamily="34" charset="0"/>
              <a:buChar char="•"/>
            </a:pPr>
            <a:r>
              <a:rPr lang="ru-RU" sz="3200"/>
              <a:t>В 2016 году объём мирового трафика оценивается в 1.4 </a:t>
            </a:r>
            <a:r>
              <a:rPr lang="ru-RU" sz="3200" u="sng"/>
              <a:t>зета</a:t>
            </a:r>
            <a:r>
              <a:rPr lang="ru-RU" sz="3200"/>
              <a:t>байта, т.е. по 30 экзабайтов в неделю</a:t>
            </a:r>
          </a:p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71"/>
          <p:cNvSpPr>
            <a:spLocks noChangeArrowheads="1"/>
          </p:cNvSpPr>
          <p:nvPr/>
        </p:nvSpPr>
        <p:spPr bwMode="auto">
          <a:xfrm flipV="1">
            <a:off x="4249738" y="2716213"/>
            <a:ext cx="4657725" cy="1296987"/>
          </a:xfrm>
          <a:prstGeom prst="triangle">
            <a:avLst>
              <a:gd name="adj" fmla="val 50042"/>
            </a:avLst>
          </a:prstGeom>
          <a:gradFill rotWithShape="1">
            <a:gsLst>
              <a:gs pos="0">
                <a:srgbClr val="FFCC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buClr>
                <a:schemeClr val="hlink"/>
              </a:buClr>
              <a:buFont typeface="Wingdings" pitchFamily="2" charset="2"/>
              <a:buChar char="p"/>
            </a:pPr>
            <a:endParaRPr lang="ru-RU" sz="1600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152400" y="115888"/>
            <a:ext cx="88392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en-US" altLang="ja-JP" sz="2800">
                <a:ea typeface="MS PGothic" pitchFamily="34" charset="-128"/>
              </a:rPr>
              <a:t>SDN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80963" y="820738"/>
            <a:ext cx="8812212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▐"/>
            </a:pPr>
            <a:r>
              <a:rPr lang="en-US" altLang="ja-JP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SDN(Software Defined Network) – </a:t>
            </a:r>
            <a:r>
              <a:rPr lang="ru-RU" altLang="ja-JP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Программно конфигурируемые сети</a:t>
            </a:r>
            <a:endParaRPr lang="en-US" altLang="ja-JP"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Arial" pitchFamily="34" charset="0"/>
              <a:buNone/>
            </a:pPr>
            <a:r>
              <a:rPr lang="ja-JP" altLang="en-US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　</a:t>
            </a:r>
            <a:r>
              <a:rPr lang="en-US" altLang="ja-JP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(OpenFlow</a:t>
            </a:r>
            <a:r>
              <a:rPr lang="ru-RU" altLang="ja-JP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– протокол управления </a:t>
            </a:r>
            <a:r>
              <a:rPr lang="en-US" altLang="ja-JP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SDN, </a:t>
            </a:r>
            <a:r>
              <a:rPr lang="ru-RU" altLang="ja-JP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позволяющий создание виртуальных сетей</a:t>
            </a:r>
            <a:r>
              <a:rPr lang="en-US" altLang="ja-JP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)</a:t>
            </a:r>
          </a:p>
        </p:txBody>
      </p:sp>
      <p:grpSp>
        <p:nvGrpSpPr>
          <p:cNvPr id="34821" name="Group 7"/>
          <p:cNvGrpSpPr>
            <a:grpSpLocks/>
          </p:cNvGrpSpPr>
          <p:nvPr/>
        </p:nvGrpSpPr>
        <p:grpSpPr bwMode="auto">
          <a:xfrm>
            <a:off x="661988" y="4251325"/>
            <a:ext cx="3003550" cy="2209800"/>
            <a:chOff x="353" y="2496"/>
            <a:chExt cx="1892" cy="1574"/>
          </a:xfrm>
        </p:grpSpPr>
        <p:grpSp>
          <p:nvGrpSpPr>
            <p:cNvPr id="34940" name="Group 8"/>
            <p:cNvGrpSpPr>
              <a:grpSpLocks/>
            </p:cNvGrpSpPr>
            <p:nvPr/>
          </p:nvGrpSpPr>
          <p:grpSpPr bwMode="auto">
            <a:xfrm>
              <a:off x="1930" y="2853"/>
              <a:ext cx="315" cy="355"/>
              <a:chOff x="1930" y="2853"/>
              <a:chExt cx="315" cy="355"/>
            </a:xfrm>
          </p:grpSpPr>
          <p:sp>
            <p:nvSpPr>
              <p:cNvPr id="34952" name="AutoShape 78"/>
              <p:cNvSpPr>
                <a:spLocks noChangeArrowheads="1"/>
              </p:cNvSpPr>
              <p:nvPr/>
            </p:nvSpPr>
            <p:spPr bwMode="auto">
              <a:xfrm>
                <a:off x="1930" y="2853"/>
                <a:ext cx="315" cy="164"/>
              </a:xfrm>
              <a:prstGeom prst="foldedCorner">
                <a:avLst>
                  <a:gd name="adj" fmla="val 12500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ja-JP" sz="1200">
                    <a:latin typeface="HGP創英角ｺﾞｼｯｸUB" charset="0"/>
                    <a:ea typeface="MS PGothic" pitchFamily="34" charset="-128"/>
                  </a:rPr>
                  <a:t>Config</a:t>
                </a:r>
              </a:p>
            </p:txBody>
          </p:sp>
          <p:sp>
            <p:nvSpPr>
              <p:cNvPr id="34953" name="Line 10"/>
              <p:cNvSpPr>
                <a:spLocks noChangeShapeType="1"/>
              </p:cNvSpPr>
              <p:nvPr/>
            </p:nvSpPr>
            <p:spPr bwMode="auto">
              <a:xfrm flipH="1">
                <a:off x="2067" y="3020"/>
                <a:ext cx="6" cy="188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941" name="Group 11"/>
            <p:cNvGrpSpPr>
              <a:grpSpLocks/>
            </p:cNvGrpSpPr>
            <p:nvPr/>
          </p:nvGrpSpPr>
          <p:grpSpPr bwMode="auto">
            <a:xfrm>
              <a:off x="1452" y="2626"/>
              <a:ext cx="315" cy="355"/>
              <a:chOff x="1930" y="2853"/>
              <a:chExt cx="315" cy="355"/>
            </a:xfrm>
          </p:grpSpPr>
          <p:sp>
            <p:nvSpPr>
              <p:cNvPr id="34950" name="AutoShape 78"/>
              <p:cNvSpPr>
                <a:spLocks noChangeArrowheads="1"/>
              </p:cNvSpPr>
              <p:nvPr/>
            </p:nvSpPr>
            <p:spPr bwMode="auto">
              <a:xfrm>
                <a:off x="1930" y="2853"/>
                <a:ext cx="315" cy="164"/>
              </a:xfrm>
              <a:prstGeom prst="foldedCorner">
                <a:avLst>
                  <a:gd name="adj" fmla="val 12500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ja-JP" sz="1200">
                    <a:latin typeface="HGP創英角ｺﾞｼｯｸUB" charset="0"/>
                    <a:ea typeface="MS PGothic" pitchFamily="34" charset="-128"/>
                  </a:rPr>
                  <a:t>Config</a:t>
                </a:r>
              </a:p>
            </p:txBody>
          </p:sp>
          <p:sp>
            <p:nvSpPr>
              <p:cNvPr id="34951" name="Line 13"/>
              <p:cNvSpPr>
                <a:spLocks noChangeShapeType="1"/>
              </p:cNvSpPr>
              <p:nvPr/>
            </p:nvSpPr>
            <p:spPr bwMode="auto">
              <a:xfrm flipH="1">
                <a:off x="2067" y="3020"/>
                <a:ext cx="6" cy="188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942" name="Group 14"/>
            <p:cNvGrpSpPr>
              <a:grpSpLocks/>
            </p:cNvGrpSpPr>
            <p:nvPr/>
          </p:nvGrpSpPr>
          <p:grpSpPr bwMode="auto">
            <a:xfrm>
              <a:off x="823" y="2496"/>
              <a:ext cx="315" cy="355"/>
              <a:chOff x="1930" y="2853"/>
              <a:chExt cx="315" cy="355"/>
            </a:xfrm>
          </p:grpSpPr>
          <p:sp>
            <p:nvSpPr>
              <p:cNvPr id="34948" name="AutoShape 78"/>
              <p:cNvSpPr>
                <a:spLocks noChangeArrowheads="1"/>
              </p:cNvSpPr>
              <p:nvPr/>
            </p:nvSpPr>
            <p:spPr bwMode="auto">
              <a:xfrm>
                <a:off x="1930" y="2853"/>
                <a:ext cx="315" cy="164"/>
              </a:xfrm>
              <a:prstGeom prst="foldedCorner">
                <a:avLst>
                  <a:gd name="adj" fmla="val 12500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ja-JP" sz="1200">
                    <a:latin typeface="HGP創英角ｺﾞｼｯｸUB" charset="0"/>
                    <a:ea typeface="MS PGothic" pitchFamily="34" charset="-128"/>
                  </a:rPr>
                  <a:t>Config</a:t>
                </a:r>
              </a:p>
            </p:txBody>
          </p:sp>
          <p:sp>
            <p:nvSpPr>
              <p:cNvPr id="34949" name="Line 16"/>
              <p:cNvSpPr>
                <a:spLocks noChangeShapeType="1"/>
              </p:cNvSpPr>
              <p:nvPr/>
            </p:nvSpPr>
            <p:spPr bwMode="auto">
              <a:xfrm flipH="1">
                <a:off x="2067" y="3020"/>
                <a:ext cx="6" cy="188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943" name="Group 17"/>
            <p:cNvGrpSpPr>
              <a:grpSpLocks/>
            </p:cNvGrpSpPr>
            <p:nvPr/>
          </p:nvGrpSpPr>
          <p:grpSpPr bwMode="auto">
            <a:xfrm>
              <a:off x="353" y="2762"/>
              <a:ext cx="315" cy="355"/>
              <a:chOff x="1930" y="2853"/>
              <a:chExt cx="315" cy="355"/>
            </a:xfrm>
          </p:grpSpPr>
          <p:sp>
            <p:nvSpPr>
              <p:cNvPr id="34946" name="AutoShape 78"/>
              <p:cNvSpPr>
                <a:spLocks noChangeArrowheads="1"/>
              </p:cNvSpPr>
              <p:nvPr/>
            </p:nvSpPr>
            <p:spPr bwMode="auto">
              <a:xfrm>
                <a:off x="1930" y="2853"/>
                <a:ext cx="315" cy="164"/>
              </a:xfrm>
              <a:prstGeom prst="foldedCorner">
                <a:avLst>
                  <a:gd name="adj" fmla="val 12500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ja-JP" sz="1200">
                    <a:latin typeface="HGP創英角ｺﾞｼｯｸUB" charset="0"/>
                    <a:ea typeface="MS PGothic" pitchFamily="34" charset="-128"/>
                  </a:rPr>
                  <a:t>Config</a:t>
                </a:r>
              </a:p>
            </p:txBody>
          </p:sp>
          <p:sp>
            <p:nvSpPr>
              <p:cNvPr id="34947" name="Line 19"/>
              <p:cNvSpPr>
                <a:spLocks noChangeShapeType="1"/>
              </p:cNvSpPr>
              <p:nvPr/>
            </p:nvSpPr>
            <p:spPr bwMode="auto">
              <a:xfrm flipH="1">
                <a:off x="2067" y="3020"/>
                <a:ext cx="6" cy="188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4944" name="AutoShape 78"/>
            <p:cNvSpPr>
              <a:spLocks noChangeArrowheads="1"/>
            </p:cNvSpPr>
            <p:nvPr/>
          </p:nvSpPr>
          <p:spPr bwMode="auto">
            <a:xfrm>
              <a:off x="793" y="3906"/>
              <a:ext cx="315" cy="164"/>
            </a:xfrm>
            <a:prstGeom prst="foldedCorner">
              <a:avLst>
                <a:gd name="adj" fmla="val 125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ja-JP" sz="1200">
                  <a:latin typeface="HGP創英角ｺﾞｼｯｸUB" charset="0"/>
                  <a:ea typeface="MS PGothic" pitchFamily="34" charset="-128"/>
                </a:rPr>
                <a:t>Config</a:t>
              </a:r>
            </a:p>
          </p:txBody>
        </p:sp>
        <p:sp>
          <p:nvSpPr>
            <p:cNvPr id="34945" name="Line 21"/>
            <p:cNvSpPr>
              <a:spLocks noChangeShapeType="1"/>
            </p:cNvSpPr>
            <p:nvPr/>
          </p:nvSpPr>
          <p:spPr bwMode="auto">
            <a:xfrm flipH="1" flipV="1">
              <a:off x="923" y="3785"/>
              <a:ext cx="13" cy="135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822" name="AutoShape 2950"/>
          <p:cNvSpPr>
            <a:spLocks noChangeArrowheads="1"/>
          </p:cNvSpPr>
          <p:nvPr/>
        </p:nvSpPr>
        <p:spPr bwMode="auto">
          <a:xfrm>
            <a:off x="4103688" y="3659188"/>
            <a:ext cx="677862" cy="1073150"/>
          </a:xfrm>
          <a:prstGeom prst="rightArrow">
            <a:avLst>
              <a:gd name="adj1" fmla="val 57194"/>
              <a:gd name="adj2" fmla="val 45375"/>
            </a:avLst>
          </a:prstGeom>
          <a:gradFill rotWithShape="1">
            <a:gsLst>
              <a:gs pos="0">
                <a:srgbClr val="FFCC00">
                  <a:alpha val="71001"/>
                </a:srgbClr>
              </a:gs>
              <a:gs pos="100000">
                <a:srgbClr val="FF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2000">
              <a:latin typeface="HGP創英角ｺﾞｼｯｸUB" charset="0"/>
            </a:endParaRPr>
          </a:p>
        </p:txBody>
      </p:sp>
      <p:grpSp>
        <p:nvGrpSpPr>
          <p:cNvPr id="34823" name="Group 23"/>
          <p:cNvGrpSpPr>
            <a:grpSpLocks/>
          </p:cNvGrpSpPr>
          <p:nvPr/>
        </p:nvGrpSpPr>
        <p:grpSpPr bwMode="auto">
          <a:xfrm>
            <a:off x="434975" y="1930400"/>
            <a:ext cx="3668713" cy="4244975"/>
            <a:chOff x="273" y="1216"/>
            <a:chExt cx="2133" cy="2674"/>
          </a:xfrm>
        </p:grpSpPr>
        <p:grpSp>
          <p:nvGrpSpPr>
            <p:cNvPr id="34891" name="Group 24"/>
            <p:cNvGrpSpPr>
              <a:grpSpLocks/>
            </p:cNvGrpSpPr>
            <p:nvPr/>
          </p:nvGrpSpPr>
          <p:grpSpPr bwMode="auto">
            <a:xfrm>
              <a:off x="273" y="1697"/>
              <a:ext cx="2028" cy="1047"/>
              <a:chOff x="133" y="1394"/>
              <a:chExt cx="2133" cy="1153"/>
            </a:xfrm>
          </p:grpSpPr>
          <p:pic>
            <p:nvPicPr>
              <p:cNvPr id="34917" name="Picture 1195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3" y="1394"/>
                <a:ext cx="422" cy="42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sp>
            <p:nvSpPr>
              <p:cNvPr id="34918" name="AutoShape 26"/>
              <p:cNvSpPr>
                <a:spLocks noChangeArrowheads="1"/>
              </p:cNvSpPr>
              <p:nvPr/>
            </p:nvSpPr>
            <p:spPr bwMode="auto">
              <a:xfrm>
                <a:off x="433" y="1722"/>
                <a:ext cx="1595" cy="615"/>
              </a:xfrm>
              <a:prstGeom prst="cloudCallout">
                <a:avLst>
                  <a:gd name="adj1" fmla="val -43481"/>
                  <a:gd name="adj2" fmla="val -79269"/>
                </a:avLst>
              </a:prstGeom>
              <a:solidFill>
                <a:schemeClr val="bg1">
                  <a:alpha val="39999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800">
                  <a:ea typeface="MS PGothic" pitchFamily="34" charset="-128"/>
                </a:endParaRPr>
              </a:p>
            </p:txBody>
          </p:sp>
          <p:pic>
            <p:nvPicPr>
              <p:cNvPr id="34919" name="Picture 2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94" y="1530"/>
                <a:ext cx="193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920" name="Line 28"/>
              <p:cNvSpPr>
                <a:spLocks noChangeShapeType="1"/>
              </p:cNvSpPr>
              <p:nvPr/>
            </p:nvSpPr>
            <p:spPr bwMode="auto">
              <a:xfrm>
                <a:off x="735" y="2138"/>
                <a:ext cx="196" cy="123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21" name="Line 29"/>
              <p:cNvSpPr>
                <a:spLocks noChangeShapeType="1"/>
              </p:cNvSpPr>
              <p:nvPr/>
            </p:nvSpPr>
            <p:spPr bwMode="auto">
              <a:xfrm flipV="1">
                <a:off x="1098" y="1905"/>
                <a:ext cx="396" cy="343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22" name="Line 30"/>
              <p:cNvSpPr>
                <a:spLocks noChangeShapeType="1"/>
              </p:cNvSpPr>
              <p:nvPr/>
            </p:nvSpPr>
            <p:spPr bwMode="auto">
              <a:xfrm flipV="1">
                <a:off x="1141" y="2173"/>
                <a:ext cx="564" cy="98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23" name="Line 31"/>
              <p:cNvSpPr>
                <a:spLocks noChangeShapeType="1"/>
              </p:cNvSpPr>
              <p:nvPr/>
            </p:nvSpPr>
            <p:spPr bwMode="auto">
              <a:xfrm flipV="1">
                <a:off x="1617" y="1687"/>
                <a:ext cx="89" cy="134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24" name="Line 32"/>
              <p:cNvSpPr>
                <a:spLocks noChangeShapeType="1"/>
              </p:cNvSpPr>
              <p:nvPr/>
            </p:nvSpPr>
            <p:spPr bwMode="auto">
              <a:xfrm>
                <a:off x="1638" y="1911"/>
                <a:ext cx="148" cy="177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25" name="Line 33"/>
              <p:cNvSpPr>
                <a:spLocks noChangeShapeType="1"/>
              </p:cNvSpPr>
              <p:nvPr/>
            </p:nvSpPr>
            <p:spPr bwMode="auto">
              <a:xfrm flipV="1">
                <a:off x="723" y="1883"/>
                <a:ext cx="186" cy="222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26" name="Line 34"/>
              <p:cNvSpPr>
                <a:spLocks noChangeShapeType="1"/>
              </p:cNvSpPr>
              <p:nvPr/>
            </p:nvSpPr>
            <p:spPr bwMode="auto">
              <a:xfrm flipH="1" flipV="1">
                <a:off x="1901" y="2154"/>
                <a:ext cx="218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27" name="Line 35"/>
              <p:cNvSpPr>
                <a:spLocks noChangeShapeType="1"/>
              </p:cNvSpPr>
              <p:nvPr/>
            </p:nvSpPr>
            <p:spPr bwMode="auto">
              <a:xfrm flipH="1" flipV="1">
                <a:off x="1156" y="2336"/>
                <a:ext cx="81" cy="64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28" name="Line 36"/>
              <p:cNvSpPr>
                <a:spLocks noChangeShapeType="1"/>
              </p:cNvSpPr>
              <p:nvPr/>
            </p:nvSpPr>
            <p:spPr bwMode="auto">
              <a:xfrm>
                <a:off x="274" y="2117"/>
                <a:ext cx="200" cy="5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29" name="Line 37"/>
              <p:cNvSpPr>
                <a:spLocks noChangeShapeType="1"/>
              </p:cNvSpPr>
              <p:nvPr/>
            </p:nvSpPr>
            <p:spPr bwMode="auto">
              <a:xfrm flipH="1">
                <a:off x="1123" y="1847"/>
                <a:ext cx="323" cy="1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34930" name="図 534" descr="PFC_blue_256.gif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09" y="2410"/>
                <a:ext cx="160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931" name="図 534" descr="PFC_blue_256.gif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06" y="2095"/>
                <a:ext cx="160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932" name="図 534" descr="PFC_blue_256.gif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9" y="2057"/>
                <a:ext cx="160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933" name="Line 41"/>
              <p:cNvSpPr>
                <a:spLocks noChangeShapeType="1"/>
              </p:cNvSpPr>
              <p:nvPr/>
            </p:nvSpPr>
            <p:spPr bwMode="auto">
              <a:xfrm flipV="1">
                <a:off x="1025" y="1663"/>
                <a:ext cx="60" cy="144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34934" name="Picture 4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43" y="1552"/>
                <a:ext cx="194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935" name="Picture 8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93" y="2226"/>
                <a:ext cx="267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936" name="Picture 8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31" y="1780"/>
                <a:ext cx="267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937" name="Picture 8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85" y="2061"/>
                <a:ext cx="267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938" name="Picture 8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71" y="1780"/>
                <a:ext cx="267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939" name="Picture 8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74" y="2075"/>
                <a:ext cx="267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4892" name="Group 48"/>
            <p:cNvGrpSpPr>
              <a:grpSpLocks/>
            </p:cNvGrpSpPr>
            <p:nvPr/>
          </p:nvGrpSpPr>
          <p:grpSpPr bwMode="auto">
            <a:xfrm>
              <a:off x="299" y="2885"/>
              <a:ext cx="2107" cy="1005"/>
              <a:chOff x="227" y="2730"/>
              <a:chExt cx="2107" cy="1136"/>
            </a:xfrm>
          </p:grpSpPr>
          <p:pic>
            <p:nvPicPr>
              <p:cNvPr id="34894" name="Picture 47" descr="it_03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89" y="2851"/>
                <a:ext cx="356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95" name="Picture 47" descr="it_03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36" y="3128"/>
                <a:ext cx="357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896" name="Line 32"/>
              <p:cNvSpPr>
                <a:spLocks noChangeShapeType="1"/>
              </p:cNvSpPr>
              <p:nvPr/>
            </p:nvSpPr>
            <p:spPr bwMode="auto">
              <a:xfrm>
                <a:off x="227" y="3266"/>
                <a:ext cx="1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97" name="Line 33"/>
              <p:cNvSpPr>
                <a:spLocks noChangeShapeType="1"/>
              </p:cNvSpPr>
              <p:nvPr/>
            </p:nvSpPr>
            <p:spPr bwMode="auto">
              <a:xfrm flipV="1">
                <a:off x="631" y="3106"/>
                <a:ext cx="286" cy="1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98" name="Line 34"/>
              <p:cNvSpPr>
                <a:spLocks noChangeShapeType="1"/>
              </p:cNvSpPr>
              <p:nvPr/>
            </p:nvSpPr>
            <p:spPr bwMode="auto">
              <a:xfrm>
                <a:off x="676" y="3269"/>
                <a:ext cx="203" cy="3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99" name="Line 35"/>
              <p:cNvSpPr>
                <a:spLocks noChangeShapeType="1"/>
              </p:cNvSpPr>
              <p:nvPr/>
            </p:nvSpPr>
            <p:spPr bwMode="auto">
              <a:xfrm>
                <a:off x="1129" y="3017"/>
                <a:ext cx="251" cy="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00" name="Line 36"/>
              <p:cNvSpPr>
                <a:spLocks noChangeShapeType="1"/>
              </p:cNvSpPr>
              <p:nvPr/>
            </p:nvSpPr>
            <p:spPr bwMode="auto">
              <a:xfrm flipH="1">
                <a:off x="965" y="3183"/>
                <a:ext cx="511" cy="46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01" name="Line 37"/>
              <p:cNvSpPr>
                <a:spLocks noChangeShapeType="1"/>
              </p:cNvSpPr>
              <p:nvPr/>
            </p:nvSpPr>
            <p:spPr bwMode="auto">
              <a:xfrm flipV="1">
                <a:off x="1110" y="3357"/>
                <a:ext cx="826" cy="27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02" name="Line 38"/>
              <p:cNvSpPr>
                <a:spLocks noChangeShapeType="1"/>
              </p:cNvSpPr>
              <p:nvPr/>
            </p:nvSpPr>
            <p:spPr bwMode="auto">
              <a:xfrm>
                <a:off x="1675" y="3101"/>
                <a:ext cx="312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03" name="Line 39"/>
              <p:cNvSpPr>
                <a:spLocks noChangeShapeType="1"/>
              </p:cNvSpPr>
              <p:nvPr/>
            </p:nvSpPr>
            <p:spPr bwMode="auto">
              <a:xfrm>
                <a:off x="2208" y="3324"/>
                <a:ext cx="126" cy="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34904" name="Picture 47" descr="it_03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393" y="2968"/>
                <a:ext cx="355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905" name="Picture 47" descr="it_03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868" y="3187"/>
                <a:ext cx="355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906" name="Line 43"/>
              <p:cNvSpPr>
                <a:spLocks noChangeShapeType="1"/>
              </p:cNvSpPr>
              <p:nvPr/>
            </p:nvSpPr>
            <p:spPr bwMode="auto">
              <a:xfrm>
                <a:off x="623" y="3375"/>
                <a:ext cx="136" cy="253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07" name="Line 44"/>
              <p:cNvSpPr>
                <a:spLocks noChangeShapeType="1"/>
              </p:cNvSpPr>
              <p:nvPr/>
            </p:nvSpPr>
            <p:spPr bwMode="auto">
              <a:xfrm flipH="1">
                <a:off x="916" y="3168"/>
                <a:ext cx="466" cy="44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08" name="Line 45"/>
              <p:cNvSpPr>
                <a:spLocks noChangeShapeType="1"/>
              </p:cNvSpPr>
              <p:nvPr/>
            </p:nvSpPr>
            <p:spPr bwMode="auto">
              <a:xfrm flipH="1">
                <a:off x="1096" y="3311"/>
                <a:ext cx="722" cy="27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09" name="Line 46"/>
              <p:cNvSpPr>
                <a:spLocks noChangeShapeType="1"/>
              </p:cNvSpPr>
              <p:nvPr/>
            </p:nvSpPr>
            <p:spPr bwMode="auto">
              <a:xfrm flipH="1" flipV="1">
                <a:off x="1195" y="2939"/>
                <a:ext cx="171" cy="5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10" name="Line 47"/>
              <p:cNvSpPr>
                <a:spLocks noChangeShapeType="1"/>
              </p:cNvSpPr>
              <p:nvPr/>
            </p:nvSpPr>
            <p:spPr bwMode="auto">
              <a:xfrm flipH="1" flipV="1">
                <a:off x="1791" y="3057"/>
                <a:ext cx="170" cy="131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11" name="Line 48"/>
              <p:cNvSpPr>
                <a:spLocks noChangeShapeType="1"/>
              </p:cNvSpPr>
              <p:nvPr/>
            </p:nvSpPr>
            <p:spPr bwMode="auto">
              <a:xfrm flipH="1">
                <a:off x="606" y="3008"/>
                <a:ext cx="158" cy="11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12" name="Text Box 49"/>
              <p:cNvSpPr txBox="1">
                <a:spLocks noChangeArrowheads="1"/>
              </p:cNvSpPr>
              <p:nvPr/>
            </p:nvSpPr>
            <p:spPr bwMode="auto">
              <a:xfrm>
                <a:off x="778" y="3215"/>
                <a:ext cx="316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7A5C00"/>
                </a:prst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altLang="ja-JP" sz="900">
                    <a:solidFill>
                      <a:schemeClr val="accent2"/>
                    </a:solidFill>
                    <a:ea typeface="MS PGothic" pitchFamily="34" charset="-128"/>
                  </a:rPr>
                  <a:t>OSPF/</a:t>
                </a:r>
              </a:p>
              <a:p>
                <a:r>
                  <a:rPr lang="en-US" altLang="ja-JP" sz="900">
                    <a:solidFill>
                      <a:schemeClr val="accent2"/>
                    </a:solidFill>
                    <a:ea typeface="MS PGothic" pitchFamily="34" charset="-128"/>
                  </a:rPr>
                  <a:t>BGP</a:t>
                </a:r>
              </a:p>
            </p:txBody>
          </p:sp>
          <p:sp>
            <p:nvSpPr>
              <p:cNvPr id="34913" name="Line 68"/>
              <p:cNvSpPr>
                <a:spLocks noChangeShapeType="1"/>
              </p:cNvSpPr>
              <p:nvPr/>
            </p:nvSpPr>
            <p:spPr bwMode="auto">
              <a:xfrm>
                <a:off x="1000" y="3743"/>
                <a:ext cx="8" cy="12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34914" name="Picture 22" descr="it_03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9" y="3617"/>
                <a:ext cx="529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915" name="Line 39"/>
              <p:cNvSpPr>
                <a:spLocks noChangeShapeType="1"/>
              </p:cNvSpPr>
              <p:nvPr/>
            </p:nvSpPr>
            <p:spPr bwMode="auto">
              <a:xfrm flipV="1">
                <a:off x="1647" y="2860"/>
                <a:ext cx="65" cy="1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16" name="Line 39"/>
              <p:cNvSpPr>
                <a:spLocks noChangeShapeType="1"/>
              </p:cNvSpPr>
              <p:nvPr/>
            </p:nvSpPr>
            <p:spPr bwMode="auto">
              <a:xfrm flipV="1">
                <a:off x="1040" y="2730"/>
                <a:ext cx="57" cy="1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4893" name="Text Box 72"/>
            <p:cNvSpPr txBox="1">
              <a:spLocks noChangeArrowheads="1"/>
            </p:cNvSpPr>
            <p:nvPr/>
          </p:nvSpPr>
          <p:spPr bwMode="auto">
            <a:xfrm>
              <a:off x="280" y="1216"/>
              <a:ext cx="207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5C00"/>
              </a:prstShdw>
            </a:effectLst>
          </p:spPr>
          <p:txBody>
            <a:bodyPr>
              <a:spAutoFit/>
            </a:bodyPr>
            <a:lstStyle/>
            <a:p>
              <a:r>
                <a:rPr lang="ru-RU" altLang="ja-JP" sz="1400"/>
                <a:t>Существующая сеть на базе коммутаторов и маршрутизаторов</a:t>
              </a:r>
              <a:endParaRPr lang="en-US" altLang="ja-JP" sz="1400">
                <a:ea typeface="MS PGothic" pitchFamily="34" charset="-128"/>
              </a:endParaRPr>
            </a:p>
          </p:txBody>
        </p:sp>
      </p:grpSp>
      <p:sp>
        <p:nvSpPr>
          <p:cNvPr id="34824" name="AutoShape 71"/>
          <p:cNvSpPr>
            <a:spLocks noChangeArrowheads="1"/>
          </p:cNvSpPr>
          <p:nvPr/>
        </p:nvSpPr>
        <p:spPr bwMode="auto">
          <a:xfrm>
            <a:off x="3948113" y="4125913"/>
            <a:ext cx="5049837" cy="2141537"/>
          </a:xfrm>
          <a:prstGeom prst="triangle">
            <a:avLst>
              <a:gd name="adj" fmla="val 50042"/>
            </a:avLst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chemeClr val="hlink"/>
              </a:buClr>
              <a:buFont typeface="Wingdings" pitchFamily="2" charset="2"/>
              <a:buChar char="p"/>
            </a:pPr>
            <a:endParaRPr lang="ru-RU" sz="1600"/>
          </a:p>
        </p:txBody>
      </p:sp>
      <p:pic>
        <p:nvPicPr>
          <p:cNvPr id="34825" name="Picture 284" descr="IMG_0001_200"/>
          <p:cNvPicPr>
            <a:picLocks noChangeAspect="1" noChangeArrowheads="1"/>
          </p:cNvPicPr>
          <p:nvPr/>
        </p:nvPicPr>
        <p:blipFill>
          <a:blip r:embed="rId7" cstate="print"/>
          <a:srcRect l="11339" t="42625" r="11339" b="19891"/>
          <a:stretch>
            <a:fillRect/>
          </a:stretch>
        </p:blipFill>
        <p:spPr bwMode="auto">
          <a:xfrm>
            <a:off x="4675188" y="5246688"/>
            <a:ext cx="127793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284" descr="IMG_0001_200"/>
          <p:cNvPicPr>
            <a:picLocks noChangeAspect="1" noChangeArrowheads="1"/>
          </p:cNvPicPr>
          <p:nvPr/>
        </p:nvPicPr>
        <p:blipFill>
          <a:blip r:embed="rId7" cstate="print"/>
          <a:srcRect l="11339" t="42625" r="11339" b="19891"/>
          <a:stretch>
            <a:fillRect/>
          </a:stretch>
        </p:blipFill>
        <p:spPr bwMode="auto">
          <a:xfrm>
            <a:off x="5337175" y="5894388"/>
            <a:ext cx="12795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284" descr="IMG_0001_200"/>
          <p:cNvPicPr>
            <a:picLocks noChangeAspect="1" noChangeArrowheads="1"/>
          </p:cNvPicPr>
          <p:nvPr/>
        </p:nvPicPr>
        <p:blipFill>
          <a:blip r:embed="rId7" cstate="print"/>
          <a:srcRect l="11339" t="42625" r="11339" b="19891"/>
          <a:stretch>
            <a:fillRect/>
          </a:stretch>
        </p:blipFill>
        <p:spPr bwMode="auto">
          <a:xfrm>
            <a:off x="6648450" y="5894388"/>
            <a:ext cx="12795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284" descr="IMG_0001_200"/>
          <p:cNvPicPr>
            <a:picLocks noChangeAspect="1" noChangeArrowheads="1"/>
          </p:cNvPicPr>
          <p:nvPr/>
        </p:nvPicPr>
        <p:blipFill>
          <a:blip r:embed="rId7" cstate="print"/>
          <a:srcRect l="11339" t="42625" r="11339" b="19891"/>
          <a:stretch>
            <a:fillRect/>
          </a:stretch>
        </p:blipFill>
        <p:spPr bwMode="auto">
          <a:xfrm>
            <a:off x="7397750" y="5370513"/>
            <a:ext cx="127793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284" descr="IMG_0001_200"/>
          <p:cNvPicPr>
            <a:picLocks noChangeAspect="1" noChangeArrowheads="1"/>
          </p:cNvPicPr>
          <p:nvPr/>
        </p:nvPicPr>
        <p:blipFill>
          <a:blip r:embed="rId7" cstate="print"/>
          <a:srcRect l="11339" t="42625" r="11339" b="19891"/>
          <a:stretch>
            <a:fillRect/>
          </a:stretch>
        </p:blipFill>
        <p:spPr bwMode="auto">
          <a:xfrm>
            <a:off x="6629400" y="4841875"/>
            <a:ext cx="12795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0" name="Line 79"/>
          <p:cNvSpPr>
            <a:spLocks noChangeShapeType="1"/>
          </p:cNvSpPr>
          <p:nvPr/>
        </p:nvSpPr>
        <p:spPr bwMode="auto">
          <a:xfrm>
            <a:off x="6400800" y="6084888"/>
            <a:ext cx="336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1" name="Line 80"/>
          <p:cNvSpPr>
            <a:spLocks noChangeShapeType="1"/>
          </p:cNvSpPr>
          <p:nvPr/>
        </p:nvSpPr>
        <p:spPr bwMode="auto">
          <a:xfrm>
            <a:off x="5437188" y="5530850"/>
            <a:ext cx="373062" cy="409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2" name="Line 81"/>
          <p:cNvSpPr>
            <a:spLocks noChangeShapeType="1"/>
          </p:cNvSpPr>
          <p:nvPr/>
        </p:nvSpPr>
        <p:spPr bwMode="auto">
          <a:xfrm>
            <a:off x="6362700" y="4989513"/>
            <a:ext cx="336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3" name="Line 82"/>
          <p:cNvSpPr>
            <a:spLocks noChangeShapeType="1"/>
          </p:cNvSpPr>
          <p:nvPr/>
        </p:nvSpPr>
        <p:spPr bwMode="auto">
          <a:xfrm flipV="1">
            <a:off x="7302500" y="5603875"/>
            <a:ext cx="649288" cy="300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4" name="Line 83"/>
          <p:cNvSpPr>
            <a:spLocks noChangeShapeType="1"/>
          </p:cNvSpPr>
          <p:nvPr/>
        </p:nvSpPr>
        <p:spPr bwMode="auto">
          <a:xfrm>
            <a:off x="7505700" y="5110163"/>
            <a:ext cx="301625" cy="349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5" name="Line 84"/>
          <p:cNvSpPr>
            <a:spLocks noChangeShapeType="1"/>
          </p:cNvSpPr>
          <p:nvPr/>
        </p:nvSpPr>
        <p:spPr bwMode="auto">
          <a:xfrm flipV="1">
            <a:off x="5510213" y="5013325"/>
            <a:ext cx="396875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6" name="Line 85"/>
          <p:cNvSpPr>
            <a:spLocks noChangeShapeType="1"/>
          </p:cNvSpPr>
          <p:nvPr/>
        </p:nvSpPr>
        <p:spPr bwMode="auto">
          <a:xfrm flipV="1">
            <a:off x="6196013" y="5086350"/>
            <a:ext cx="901700" cy="854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7" name="Line 86"/>
          <p:cNvSpPr>
            <a:spLocks noChangeShapeType="1"/>
          </p:cNvSpPr>
          <p:nvPr/>
        </p:nvSpPr>
        <p:spPr bwMode="auto">
          <a:xfrm>
            <a:off x="6172200" y="4989513"/>
            <a:ext cx="985838" cy="949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8" name="Line 87"/>
          <p:cNvSpPr>
            <a:spLocks noChangeShapeType="1"/>
          </p:cNvSpPr>
          <p:nvPr/>
        </p:nvSpPr>
        <p:spPr bwMode="auto">
          <a:xfrm>
            <a:off x="5724525" y="5421313"/>
            <a:ext cx="174625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9" name="Line 88"/>
          <p:cNvSpPr>
            <a:spLocks noChangeShapeType="1"/>
          </p:cNvSpPr>
          <p:nvPr/>
        </p:nvSpPr>
        <p:spPr bwMode="auto">
          <a:xfrm>
            <a:off x="4427538" y="5399088"/>
            <a:ext cx="336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40" name="Line 89"/>
          <p:cNvSpPr>
            <a:spLocks noChangeShapeType="1"/>
          </p:cNvSpPr>
          <p:nvPr/>
        </p:nvSpPr>
        <p:spPr bwMode="auto">
          <a:xfrm>
            <a:off x="8469313" y="5567363"/>
            <a:ext cx="336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41" name="Line 90"/>
          <p:cNvSpPr>
            <a:spLocks noChangeShapeType="1"/>
          </p:cNvSpPr>
          <p:nvPr/>
        </p:nvSpPr>
        <p:spPr bwMode="auto">
          <a:xfrm>
            <a:off x="5921375" y="4649788"/>
            <a:ext cx="153988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42" name="Line 91"/>
          <p:cNvSpPr>
            <a:spLocks noChangeShapeType="1"/>
          </p:cNvSpPr>
          <p:nvPr/>
        </p:nvSpPr>
        <p:spPr bwMode="auto">
          <a:xfrm flipH="1">
            <a:off x="7399338" y="4711700"/>
            <a:ext cx="131762" cy="168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43" name="Line 92"/>
          <p:cNvSpPr>
            <a:spLocks noChangeShapeType="1"/>
          </p:cNvSpPr>
          <p:nvPr/>
        </p:nvSpPr>
        <p:spPr bwMode="auto">
          <a:xfrm flipH="1">
            <a:off x="5837238" y="6145213"/>
            <a:ext cx="166687" cy="192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44" name="Line 93"/>
          <p:cNvSpPr>
            <a:spLocks noChangeShapeType="1"/>
          </p:cNvSpPr>
          <p:nvPr/>
        </p:nvSpPr>
        <p:spPr bwMode="auto">
          <a:xfrm>
            <a:off x="7304088" y="6134100"/>
            <a:ext cx="82550" cy="168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45" name="Text Box 94"/>
          <p:cNvSpPr txBox="1">
            <a:spLocks noChangeArrowheads="1"/>
          </p:cNvSpPr>
          <p:nvPr/>
        </p:nvSpPr>
        <p:spPr bwMode="auto">
          <a:xfrm>
            <a:off x="4784725" y="1933575"/>
            <a:ext cx="3179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A5C00"/>
            </a:prstShdw>
          </a:effectLst>
        </p:spPr>
        <p:txBody>
          <a:bodyPr wrap="none">
            <a:spAutoFit/>
          </a:bodyPr>
          <a:lstStyle/>
          <a:p>
            <a:r>
              <a:rPr lang="ru-RU" altLang="ja-JP" sz="140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Программно</a:t>
            </a:r>
            <a:r>
              <a:rPr lang="en-US" altLang="ja-JP" sz="140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ru-RU" altLang="ja-JP" sz="140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конфигурируемая сеть   </a:t>
            </a:r>
            <a:endParaRPr lang="ja-JP" altLang="en-US" sz="1400"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4846" name="Group 95"/>
          <p:cNvGrpSpPr>
            <a:grpSpLocks/>
          </p:cNvGrpSpPr>
          <p:nvPr/>
        </p:nvGrpSpPr>
        <p:grpSpPr bwMode="auto">
          <a:xfrm>
            <a:off x="5124450" y="2651125"/>
            <a:ext cx="3200400" cy="952500"/>
            <a:chOff x="3221" y="2321"/>
            <a:chExt cx="2016" cy="600"/>
          </a:xfrm>
        </p:grpSpPr>
        <p:sp>
          <p:nvSpPr>
            <p:cNvPr id="34866" name="AutoShape 96"/>
            <p:cNvSpPr>
              <a:spLocks noChangeArrowheads="1"/>
            </p:cNvSpPr>
            <p:nvPr/>
          </p:nvSpPr>
          <p:spPr bwMode="auto">
            <a:xfrm>
              <a:off x="3271" y="2501"/>
              <a:ext cx="1966" cy="289"/>
            </a:xfrm>
            <a:prstGeom prst="parallelogram">
              <a:avLst>
                <a:gd name="adj" fmla="val 170069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CCFFFF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4867" name="図 290" descr="PFC_14_256.bmp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52" y="2493"/>
              <a:ext cx="137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68" name="図 290" descr="PFC_14_256.bmp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79" y="2669"/>
              <a:ext cx="139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69" name="Picture 9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21" y="2809"/>
              <a:ext cx="189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70" name="Line 100"/>
            <p:cNvSpPr>
              <a:spLocks noChangeShapeType="1"/>
            </p:cNvSpPr>
            <p:nvPr/>
          </p:nvSpPr>
          <p:spPr bwMode="auto">
            <a:xfrm flipV="1">
              <a:off x="3316" y="2714"/>
              <a:ext cx="798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71" name="Line 101"/>
            <p:cNvSpPr>
              <a:spLocks noChangeShapeType="1"/>
            </p:cNvSpPr>
            <p:nvPr/>
          </p:nvSpPr>
          <p:spPr bwMode="auto">
            <a:xfrm flipH="1" flipV="1">
              <a:off x="3958" y="2445"/>
              <a:ext cx="134" cy="7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34872" name="Picture 10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171" y="2577"/>
              <a:ext cx="179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73" name="図 534" descr="PFC_blue_256.gif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18" y="2804"/>
              <a:ext cx="157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74" name="図 534" descr="PFC_blue_256.gif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536" y="2812"/>
              <a:ext cx="157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75" name="図 534" descr="PFC_blue_256.gif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414" y="2817"/>
              <a:ext cx="157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76" name="図 290" descr="PFC_14_256.bmp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08" y="2493"/>
              <a:ext cx="136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77" name="図 290" descr="PFC_14_256.bmp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40" y="2490"/>
              <a:ext cx="136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78" name="Line 108"/>
            <p:cNvSpPr>
              <a:spLocks noChangeShapeType="1"/>
            </p:cNvSpPr>
            <p:nvPr/>
          </p:nvSpPr>
          <p:spPr bwMode="auto">
            <a:xfrm flipV="1">
              <a:off x="4732" y="2442"/>
              <a:ext cx="348" cy="74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79" name="Line 109"/>
            <p:cNvSpPr>
              <a:spLocks noChangeShapeType="1"/>
            </p:cNvSpPr>
            <p:nvPr/>
          </p:nvSpPr>
          <p:spPr bwMode="auto">
            <a:xfrm flipV="1">
              <a:off x="4331" y="2527"/>
              <a:ext cx="348" cy="7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80" name="Line 110"/>
            <p:cNvSpPr>
              <a:spLocks noChangeShapeType="1"/>
            </p:cNvSpPr>
            <p:nvPr/>
          </p:nvSpPr>
          <p:spPr bwMode="auto">
            <a:xfrm flipH="1" flipV="1">
              <a:off x="4150" y="2549"/>
              <a:ext cx="48" cy="2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81" name="Line 111"/>
            <p:cNvSpPr>
              <a:spLocks noChangeShapeType="1"/>
            </p:cNvSpPr>
            <p:nvPr/>
          </p:nvSpPr>
          <p:spPr bwMode="auto">
            <a:xfrm flipH="1">
              <a:off x="4404" y="2442"/>
              <a:ext cx="100" cy="66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82" name="Line 112"/>
            <p:cNvSpPr>
              <a:spLocks noChangeShapeType="1"/>
            </p:cNvSpPr>
            <p:nvPr/>
          </p:nvSpPr>
          <p:spPr bwMode="auto">
            <a:xfrm flipH="1">
              <a:off x="4313" y="2552"/>
              <a:ext cx="31" cy="1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34883" name="Picture 1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99" y="2321"/>
              <a:ext cx="189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84" name="Picture 1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3" y="2347"/>
              <a:ext cx="191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85" name="Picture 1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40" y="2340"/>
              <a:ext cx="189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86" name="Line 116"/>
            <p:cNvSpPr>
              <a:spLocks noChangeShapeType="1"/>
            </p:cNvSpPr>
            <p:nvPr/>
          </p:nvSpPr>
          <p:spPr bwMode="auto">
            <a:xfrm>
              <a:off x="4185" y="2727"/>
              <a:ext cx="280" cy="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87" name="Line 117"/>
            <p:cNvSpPr>
              <a:spLocks noChangeShapeType="1"/>
            </p:cNvSpPr>
            <p:nvPr/>
          </p:nvSpPr>
          <p:spPr bwMode="auto">
            <a:xfrm flipH="1">
              <a:off x="3631" y="2721"/>
              <a:ext cx="505" cy="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88" name="Line 118"/>
            <p:cNvSpPr>
              <a:spLocks noChangeShapeType="1"/>
            </p:cNvSpPr>
            <p:nvPr/>
          </p:nvSpPr>
          <p:spPr bwMode="auto">
            <a:xfrm>
              <a:off x="4145" y="2727"/>
              <a:ext cx="88" cy="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89" name="Line 119"/>
            <p:cNvSpPr>
              <a:spLocks noChangeShapeType="1"/>
            </p:cNvSpPr>
            <p:nvPr/>
          </p:nvSpPr>
          <p:spPr bwMode="auto">
            <a:xfrm flipV="1">
              <a:off x="4171" y="2665"/>
              <a:ext cx="67" cy="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90" name="Text Box 120"/>
            <p:cNvSpPr txBox="1">
              <a:spLocks noChangeArrowheads="1"/>
            </p:cNvSpPr>
            <p:nvPr/>
          </p:nvSpPr>
          <p:spPr bwMode="auto">
            <a:xfrm>
              <a:off x="4388" y="2591"/>
              <a:ext cx="72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000" b="1">
                  <a:solidFill>
                    <a:srgbClr val="0000CC"/>
                  </a:solidFill>
                  <a:ea typeface="MS PGothic" pitchFamily="34" charset="-128"/>
                </a:rPr>
                <a:t>Logical Network</a:t>
              </a:r>
            </a:p>
          </p:txBody>
        </p:sp>
      </p:grpSp>
      <p:grpSp>
        <p:nvGrpSpPr>
          <p:cNvPr id="34847" name="Group 62"/>
          <p:cNvGrpSpPr>
            <a:grpSpLocks noChangeAspect="1"/>
          </p:cNvGrpSpPr>
          <p:nvPr/>
        </p:nvGrpSpPr>
        <p:grpSpPr bwMode="auto">
          <a:xfrm>
            <a:off x="5992813" y="5189538"/>
            <a:ext cx="1293812" cy="652462"/>
            <a:chOff x="2649" y="1095"/>
            <a:chExt cx="1848" cy="1965"/>
          </a:xfrm>
        </p:grpSpPr>
        <p:grpSp>
          <p:nvGrpSpPr>
            <p:cNvPr id="34860" name="Group 63"/>
            <p:cNvGrpSpPr>
              <a:grpSpLocks noChangeAspect="1"/>
            </p:cNvGrpSpPr>
            <p:nvPr/>
          </p:nvGrpSpPr>
          <p:grpSpPr bwMode="auto">
            <a:xfrm>
              <a:off x="2650" y="1095"/>
              <a:ext cx="1845" cy="1965"/>
              <a:chOff x="2126" y="1164"/>
              <a:chExt cx="1845" cy="1965"/>
            </a:xfrm>
          </p:grpSpPr>
          <p:grpSp>
            <p:nvGrpSpPr>
              <p:cNvPr id="34862" name="Group 64"/>
              <p:cNvGrpSpPr>
                <a:grpSpLocks noChangeAspect="1"/>
              </p:cNvGrpSpPr>
              <p:nvPr/>
            </p:nvGrpSpPr>
            <p:grpSpPr bwMode="auto">
              <a:xfrm>
                <a:off x="2126" y="1164"/>
                <a:ext cx="1844" cy="1965"/>
                <a:chOff x="1840" y="1052"/>
                <a:chExt cx="2080" cy="2216"/>
              </a:xfrm>
            </p:grpSpPr>
            <p:pic>
              <p:nvPicPr>
                <p:cNvPr id="34864" name="Picture 65" descr="立方体_L_紫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1840" y="1052"/>
                  <a:ext cx="2080" cy="22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865" name="Picture 66" descr="立方体用L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lum bright="70000" contrast="-70000"/>
                </a:blip>
                <a:srcRect/>
                <a:stretch>
                  <a:fillRect/>
                </a:stretch>
              </p:blipFill>
              <p:spPr bwMode="auto">
                <a:xfrm>
                  <a:off x="1855" y="1648"/>
                  <a:ext cx="1534" cy="14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4863" name="Freeform 67"/>
              <p:cNvSpPr>
                <a:spLocks noChangeAspect="1"/>
              </p:cNvSpPr>
              <p:nvPr/>
            </p:nvSpPr>
            <p:spPr bwMode="auto">
              <a:xfrm>
                <a:off x="2126" y="1168"/>
                <a:ext cx="1845" cy="1957"/>
              </a:xfrm>
              <a:custGeom>
                <a:avLst/>
                <a:gdLst>
                  <a:gd name="T0" fmla="*/ 0 w 879"/>
                  <a:gd name="T1" fmla="*/ 1104621363 h 934"/>
                  <a:gd name="T2" fmla="*/ 0 w 879"/>
                  <a:gd name="T3" fmla="*/ 214572766 h 934"/>
                  <a:gd name="T4" fmla="*/ 321510526 w 879"/>
                  <a:gd name="T5" fmla="*/ 0 h 934"/>
                  <a:gd name="T6" fmla="*/ 1153910754 w 879"/>
                  <a:gd name="T7" fmla="*/ 81284690 h 934"/>
                  <a:gd name="T8" fmla="*/ 1153910754 w 879"/>
                  <a:gd name="T9" fmla="*/ 971305496 h 934"/>
                  <a:gd name="T10" fmla="*/ 837487877 w 879"/>
                  <a:gd name="T11" fmla="*/ 1185642315 h 934"/>
                  <a:gd name="T12" fmla="*/ 0 w 879"/>
                  <a:gd name="T13" fmla="*/ 1104621363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4861" name="Freeform 68"/>
            <p:cNvSpPr>
              <a:spLocks noChangeAspect="1"/>
            </p:cNvSpPr>
            <p:nvPr/>
          </p:nvSpPr>
          <p:spPr bwMode="auto">
            <a:xfrm>
              <a:off x="2649" y="1098"/>
              <a:ext cx="1848" cy="1957"/>
            </a:xfrm>
            <a:custGeom>
              <a:avLst/>
              <a:gdLst>
                <a:gd name="T0" fmla="*/ 468684792 w 880"/>
                <a:gd name="T1" fmla="*/ 256171049 h 934"/>
                <a:gd name="T2" fmla="*/ 846632943 w 880"/>
                <a:gd name="T3" fmla="*/ 740268858 h 934"/>
                <a:gd name="T4" fmla="*/ 846632943 w 880"/>
                <a:gd name="T5" fmla="*/ 1185642315 h 934"/>
                <a:gd name="T6" fmla="*/ 441015602 w 880"/>
                <a:gd name="T7" fmla="*/ 1147385632 h 934"/>
                <a:gd name="T8" fmla="*/ 1177739 w 880"/>
                <a:gd name="T9" fmla="*/ 1104621363 h 934"/>
                <a:gd name="T10" fmla="*/ 0 w 880"/>
                <a:gd name="T11" fmla="*/ 662743316 h 934"/>
                <a:gd name="T12" fmla="*/ 1177739 w 880"/>
                <a:gd name="T13" fmla="*/ 214572766 h 934"/>
                <a:gd name="T14" fmla="*/ 172098144 w 880"/>
                <a:gd name="T15" fmla="*/ 102950175 h 934"/>
                <a:gd name="T16" fmla="*/ 326304965 w 880"/>
                <a:gd name="T17" fmla="*/ 0 h 934"/>
                <a:gd name="T18" fmla="*/ 723717726 w 880"/>
                <a:gd name="T19" fmla="*/ 35902300 h 934"/>
                <a:gd name="T20" fmla="*/ 1165925590 w 880"/>
                <a:gd name="T21" fmla="*/ 81284690 h 934"/>
                <a:gd name="T22" fmla="*/ 1165925590 w 880"/>
                <a:gd name="T23" fmla="*/ 530618109 h 934"/>
                <a:gd name="T24" fmla="*/ 1165925590 w 880"/>
                <a:gd name="T25" fmla="*/ 971305496 h 934"/>
                <a:gd name="T26" fmla="*/ 1022577009 w 880"/>
                <a:gd name="T27" fmla="*/ 1067626278 h 9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0"/>
                <a:gd name="T43" fmla="*/ 0 h 934"/>
                <a:gd name="T44" fmla="*/ 880 w 880"/>
                <a:gd name="T45" fmla="*/ 934 h 9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0" h="934">
                  <a:moveTo>
                    <a:pt x="354" y="202"/>
                  </a:moveTo>
                  <a:lnTo>
                    <a:pt x="639" y="583"/>
                  </a:lnTo>
                  <a:lnTo>
                    <a:pt x="639" y="934"/>
                  </a:lnTo>
                  <a:lnTo>
                    <a:pt x="333" y="904"/>
                  </a:lnTo>
                  <a:lnTo>
                    <a:pt x="1" y="870"/>
                  </a:lnTo>
                  <a:lnTo>
                    <a:pt x="0" y="522"/>
                  </a:lnTo>
                  <a:lnTo>
                    <a:pt x="1" y="169"/>
                  </a:lnTo>
                  <a:lnTo>
                    <a:pt x="130" y="81"/>
                  </a:lnTo>
                  <a:lnTo>
                    <a:pt x="246" y="0"/>
                  </a:lnTo>
                  <a:lnTo>
                    <a:pt x="546" y="28"/>
                  </a:lnTo>
                  <a:lnTo>
                    <a:pt x="880" y="64"/>
                  </a:lnTo>
                  <a:lnTo>
                    <a:pt x="880" y="418"/>
                  </a:lnTo>
                  <a:lnTo>
                    <a:pt x="880" y="765"/>
                  </a:lnTo>
                  <a:lnTo>
                    <a:pt x="772" y="841"/>
                  </a:lnTo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4848" name="Group 128"/>
          <p:cNvGrpSpPr>
            <a:grpSpLocks/>
          </p:cNvGrpSpPr>
          <p:nvPr/>
        </p:nvGrpSpPr>
        <p:grpSpPr bwMode="auto">
          <a:xfrm>
            <a:off x="182563" y="4086225"/>
            <a:ext cx="3884612" cy="1177925"/>
            <a:chOff x="115" y="2574"/>
            <a:chExt cx="2447" cy="742"/>
          </a:xfrm>
        </p:grpSpPr>
        <p:pic>
          <p:nvPicPr>
            <p:cNvPr id="34856" name="Picture 188" descr="j043393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07" y="2574"/>
              <a:ext cx="235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57" name="Picture 188" descr="j043393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15" y="2846"/>
              <a:ext cx="235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58" name="Picture 188" descr="j043393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flipH="1">
              <a:off x="1888" y="2597"/>
              <a:ext cx="235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59" name="Picture 188" descr="j043393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flipH="1">
              <a:off x="2327" y="3006"/>
              <a:ext cx="235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849" name="Picture 188" descr="j043393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046288" y="6010275"/>
            <a:ext cx="3730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0" name="Picture 2447" descr="r120a-2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8688" y="3914775"/>
            <a:ext cx="11557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51" name="Text Box 135"/>
          <p:cNvSpPr txBox="1">
            <a:spLocks noChangeArrowheads="1"/>
          </p:cNvSpPr>
          <p:nvPr/>
        </p:nvSpPr>
        <p:spPr bwMode="auto">
          <a:xfrm>
            <a:off x="1458913" y="3532188"/>
            <a:ext cx="13033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000" b="1">
                <a:solidFill>
                  <a:srgbClr val="0000CC"/>
                </a:solidFill>
                <a:ea typeface="MS PGothic" pitchFamily="34" charset="-128"/>
              </a:rPr>
              <a:t>Logical Network</a:t>
            </a:r>
          </a:p>
        </p:txBody>
      </p:sp>
      <p:sp>
        <p:nvSpPr>
          <p:cNvPr id="34852" name="Oval 136"/>
          <p:cNvSpPr>
            <a:spLocks noChangeArrowheads="1"/>
          </p:cNvSpPr>
          <p:nvPr/>
        </p:nvSpPr>
        <p:spPr bwMode="auto">
          <a:xfrm>
            <a:off x="4903788" y="3522663"/>
            <a:ext cx="3725862" cy="60166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ja-JP" sz="1200">
                <a:solidFill>
                  <a:schemeClr val="accent2"/>
                </a:solidFill>
                <a:latin typeface="Verdana" pitchFamily="34" charset="0"/>
              </a:rPr>
              <a:t>Программный контроллер </a:t>
            </a:r>
            <a:br>
              <a:rPr lang="ru-RU" altLang="ja-JP" sz="1200">
                <a:solidFill>
                  <a:schemeClr val="accent2"/>
                </a:solidFill>
                <a:latin typeface="Verdana" pitchFamily="34" charset="0"/>
              </a:rPr>
            </a:br>
            <a:r>
              <a:rPr lang="ru-RU" altLang="ja-JP" sz="1200">
                <a:solidFill>
                  <a:schemeClr val="accent2"/>
                </a:solidFill>
                <a:latin typeface="Verdana" pitchFamily="34" charset="0"/>
              </a:rPr>
              <a:t>на базе</a:t>
            </a:r>
            <a:r>
              <a:rPr lang="en-US" altLang="ja-JP" sz="1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rPr>
              <a:t>OpenFlow</a:t>
            </a:r>
          </a:p>
        </p:txBody>
      </p:sp>
      <p:pic>
        <p:nvPicPr>
          <p:cNvPr id="34853" name="Picture 284" descr="IMG_0001_200"/>
          <p:cNvPicPr>
            <a:picLocks noChangeAspect="1" noChangeArrowheads="1"/>
          </p:cNvPicPr>
          <p:nvPr/>
        </p:nvPicPr>
        <p:blipFill>
          <a:blip r:embed="rId7" cstate="print"/>
          <a:srcRect l="11339" t="42625" r="11339" b="19891"/>
          <a:stretch>
            <a:fillRect/>
          </a:stretch>
        </p:blipFill>
        <p:spPr bwMode="auto">
          <a:xfrm>
            <a:off x="5343525" y="4745038"/>
            <a:ext cx="12795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AutoShape 91"/>
          <p:cNvSpPr>
            <a:spLocks noChangeArrowheads="1"/>
          </p:cNvSpPr>
          <p:nvPr/>
        </p:nvSpPr>
        <p:spPr bwMode="auto">
          <a:xfrm rot="5400000">
            <a:off x="6338888" y="4308475"/>
            <a:ext cx="423862" cy="458788"/>
          </a:xfrm>
          <a:prstGeom prst="leftRightArrow">
            <a:avLst>
              <a:gd name="adj1" fmla="val 47870"/>
              <a:gd name="adj2" fmla="val 20620"/>
            </a:avLst>
          </a:prstGeom>
          <a:gradFill rotWithShape="1">
            <a:gsLst>
              <a:gs pos="0">
                <a:srgbClr val="5807F9"/>
              </a:gs>
              <a:gs pos="50000">
                <a:schemeClr val="bg1"/>
              </a:gs>
              <a:gs pos="100000">
                <a:srgbClr val="5807F9"/>
              </a:gs>
            </a:gsLst>
            <a:lin ang="0" scaled="1"/>
          </a:gra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chemeClr val="hlink"/>
              </a:buClr>
              <a:buFont typeface="Wingdings" pitchFamily="2" charset="2"/>
              <a:buChar char="p"/>
              <a:defRPr/>
            </a:pPr>
            <a:endParaRPr lang="ru-RU" sz="160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4855" name="Picture 321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60888" y="2506663"/>
            <a:ext cx="503237" cy="635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0" y="2544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9144000" cy="39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4284663" y="5445125"/>
            <a:ext cx="3190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Times New Roman" pitchFamily="18" charset="0"/>
              </a:rPr>
              <a:t>а)</a:t>
            </a: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cs typeface="Arial" pitchFamily="34" charset="0"/>
              </a:rPr>
              <a:t>Будущее </a:t>
            </a:r>
            <a:r>
              <a:rPr lang="en-US" smtClean="0">
                <a:cs typeface="Arial" pitchFamily="34" charset="0"/>
              </a:rPr>
              <a:t>SDN</a:t>
            </a:r>
            <a:endParaRPr lang="ru-RU" smtClean="0">
              <a:cs typeface="Arial" pitchFamily="34" charset="0"/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>
                <a:cs typeface="Arial" pitchFamily="34" charset="0"/>
              </a:rPr>
              <a:t>Еще более полное объединение SDN-телеком решений и cloud сервисов в одну модель</a:t>
            </a:r>
            <a:endParaRPr lang="ru-RU" sz="2000" smtClean="0">
              <a:cs typeface="Arial" pitchFamily="34" charset="0"/>
            </a:endParaRPr>
          </a:p>
          <a:p>
            <a:r>
              <a:rPr lang="en-US" sz="2000" smtClean="0">
                <a:cs typeface="Arial" pitchFamily="34" charset="0"/>
              </a:rPr>
              <a:t>Большая централизация сетей, значительные экономии площадей региональных узлов</a:t>
            </a:r>
            <a:endParaRPr lang="ru-RU" sz="2000" smtClean="0">
              <a:cs typeface="Arial" pitchFamily="34" charset="0"/>
            </a:endParaRPr>
          </a:p>
          <a:p>
            <a:r>
              <a:rPr lang="en-US" sz="2000" smtClean="0">
                <a:cs typeface="Arial" pitchFamily="34" charset="0"/>
              </a:rPr>
              <a:t>Единые технологии DDoS/DPI/BigData как часть мощных SDN-платформ</a:t>
            </a:r>
            <a:endParaRPr lang="ru-RU" sz="2000" smtClean="0">
              <a:cs typeface="Arial" pitchFamily="34" charset="0"/>
            </a:endParaRPr>
          </a:p>
          <a:p>
            <a:r>
              <a:rPr lang="en-US" sz="2000" smtClean="0">
                <a:cs typeface="Arial" pitchFamily="34" charset="0"/>
              </a:rPr>
              <a:t>Межсетевой операторский обмен на уровне SDN-SDN (cloud-cloud)</a:t>
            </a:r>
            <a:endParaRPr lang="ru-RU" sz="2000" smtClean="0">
              <a:cs typeface="Arial" pitchFamily="34" charset="0"/>
            </a:endParaRPr>
          </a:p>
          <a:p>
            <a:r>
              <a:rPr lang="en-US" sz="2000" smtClean="0">
                <a:cs typeface="Arial" pitchFamily="34" charset="0"/>
              </a:rPr>
              <a:t>Совместное использование устройств передачи операторами</a:t>
            </a:r>
            <a:endParaRPr lang="ru-RU" sz="2000" smtClean="0">
              <a:cs typeface="Arial" pitchFamily="34" charset="0"/>
            </a:endParaRPr>
          </a:p>
          <a:p>
            <a:r>
              <a:rPr lang="en-US" sz="2000" smtClean="0">
                <a:cs typeface="Arial" pitchFamily="34" charset="0"/>
              </a:rPr>
              <a:t>Появление новых протоколов маршрутизации</a:t>
            </a:r>
            <a:endParaRPr lang="ru-RU" sz="2000" smtClean="0">
              <a:cs typeface="Arial" pitchFamily="34" charset="0"/>
            </a:endParaRPr>
          </a:p>
          <a:p>
            <a:r>
              <a:rPr lang="en-US" sz="2000" smtClean="0">
                <a:cs typeface="Arial" pitchFamily="34" charset="0"/>
              </a:rPr>
              <a:t>Централизованная модель СОРМ</a:t>
            </a:r>
            <a:endParaRPr lang="ru-RU" sz="2000" smtClean="0">
              <a:cs typeface="Arial" pitchFamily="34" charset="0"/>
            </a:endParaRPr>
          </a:p>
          <a:p>
            <a:r>
              <a:rPr lang="en-US" sz="2000" smtClean="0">
                <a:cs typeface="Arial" pitchFamily="34" charset="0"/>
              </a:rPr>
              <a:t>User Defined Network ?..</a:t>
            </a:r>
            <a:endParaRPr lang="ru-RU" sz="2000" smtClean="0">
              <a:cs typeface="Arial" pitchFamily="34" charset="0"/>
            </a:endParaRPr>
          </a:p>
          <a:p>
            <a:endParaRPr lang="ru-RU" sz="200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177925" y="2060575"/>
            <a:ext cx="7245350" cy="9239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ru-RU" sz="5400"/>
              <a:t>УСЛУГИ</a:t>
            </a:r>
          </a:p>
        </p:txBody>
      </p:sp>
    </p:spTree>
  </p:cSld>
  <p:clrMapOvr>
    <a:masterClrMapping/>
  </p:clrMapOvr>
  <p:transition spd="slow" advClick="0" advTm="15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858585">
                <a:alpha val="74997"/>
              </a:srgbClr>
            </a:prstShdw>
          </a:effec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0" y="0"/>
            <a:ext cx="9144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/>
            <a:r>
              <a:rPr lang="ru-RU" sz="3200" b="1"/>
              <a:t>Классическая Интеллектуальная сеть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0" y="549275"/>
          <a:ext cx="9144000" cy="6308725"/>
        </p:xfrm>
        <a:graphic>
          <a:graphicData uri="http://schemas.openxmlformats.org/presentationml/2006/ole">
            <p:oleObj spid="_x0000_s9218" name="Visio" r:id="rId3" imgW="3505200" imgH="3708400" progId="Visio.Drawing.6">
              <p:embed/>
            </p:oleObj>
          </a:graphicData>
        </a:graphic>
      </p:graphicFrame>
    </p:spTree>
  </p:cSld>
  <p:clrMapOvr>
    <a:masterClrMapping/>
  </p:clrMapOvr>
  <p:transition spd="slow" advClick="0" advTm="15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33400"/>
            <a:ext cx="6705600" cy="1143000"/>
          </a:xfrm>
        </p:spPr>
        <p:txBody>
          <a:bodyPr/>
          <a:lstStyle/>
          <a:p>
            <a:pPr eaLnBrk="1" hangingPunct="1"/>
            <a:r>
              <a:rPr kumimoji="0" lang="ru-RU" smtClean="0">
                <a:latin typeface="Arial" pitchFamily="34" charset="0"/>
                <a:cs typeface="Arial" pitchFamily="34" charset="0"/>
              </a:rPr>
              <a:t>Услуги списка </a:t>
            </a:r>
            <a:r>
              <a:rPr kumimoji="0" lang="en-US" smtClean="0">
                <a:latin typeface="Arial" pitchFamily="34" charset="0"/>
                <a:cs typeface="Arial" pitchFamily="34" charset="0"/>
              </a:rPr>
              <a:t>CS-1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1052513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kumimoji="0" lang="ru-RU" sz="2800" smtClean="0"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969CD"/>
              </a:buClr>
            </a:pPr>
            <a:r>
              <a:rPr kumimoji="0" lang="en-US" sz="2400" i="1" smtClean="0">
                <a:cs typeface="Times New Roman" pitchFamily="18" charset="0"/>
              </a:rPr>
              <a:t>AAB</a:t>
            </a:r>
            <a:r>
              <a:rPr kumimoji="0" lang="ru-RU" sz="2400" i="1" smtClean="0">
                <a:cs typeface="Times New Roman" pitchFamily="18" charset="0"/>
              </a:rPr>
              <a:t> – </a:t>
            </a:r>
            <a:r>
              <a:rPr kumimoji="0" lang="en-US" sz="2400" i="1" smtClean="0">
                <a:cs typeface="Times New Roman" pitchFamily="18" charset="0"/>
              </a:rPr>
              <a:t>Automatic</a:t>
            </a:r>
            <a:r>
              <a:rPr kumimoji="0" lang="ru-RU" sz="2400" i="1" smtClean="0">
                <a:cs typeface="Times New Roman" pitchFamily="18" charset="0"/>
              </a:rPr>
              <a:t> </a:t>
            </a:r>
            <a:r>
              <a:rPr kumimoji="0" lang="en-US" sz="2400" i="1" smtClean="0">
                <a:cs typeface="Times New Roman" pitchFamily="18" charset="0"/>
              </a:rPr>
              <a:t>alternative</a:t>
            </a:r>
            <a:r>
              <a:rPr kumimoji="0" lang="ru-RU" sz="2400" i="1" smtClean="0">
                <a:cs typeface="Times New Roman" pitchFamily="18" charset="0"/>
              </a:rPr>
              <a:t> </a:t>
            </a:r>
            <a:r>
              <a:rPr kumimoji="0" lang="en-US" sz="2400" i="1" smtClean="0">
                <a:cs typeface="Times New Roman" pitchFamily="18" charset="0"/>
              </a:rPr>
              <a:t>billing</a:t>
            </a:r>
            <a:r>
              <a:rPr kumimoji="0" lang="ru-RU" sz="2400" smtClean="0">
                <a:cs typeface="Times New Roman" pitchFamily="18" charset="0"/>
              </a:rPr>
              <a:t> </a:t>
            </a:r>
            <a:endParaRPr kumimoji="0" lang="en-US" sz="240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969CD"/>
              </a:buClr>
            </a:pPr>
            <a:r>
              <a:rPr kumimoji="0" lang="en-US" sz="2400" i="1" smtClean="0">
                <a:cs typeface="Times New Roman" pitchFamily="18" charset="0"/>
              </a:rPr>
              <a:t>ABD</a:t>
            </a:r>
            <a:r>
              <a:rPr kumimoji="0" lang="ru-RU" sz="2400" i="1" smtClean="0">
                <a:cs typeface="Times New Roman" pitchFamily="18" charset="0"/>
              </a:rPr>
              <a:t> – </a:t>
            </a:r>
            <a:r>
              <a:rPr kumimoji="0" lang="en-US" sz="2400" i="1" smtClean="0">
                <a:cs typeface="Times New Roman" pitchFamily="18" charset="0"/>
              </a:rPr>
              <a:t>Abbreviated</a:t>
            </a:r>
            <a:r>
              <a:rPr kumimoji="0" lang="ru-RU" sz="2400" i="1" smtClean="0">
                <a:cs typeface="Times New Roman" pitchFamily="18" charset="0"/>
              </a:rPr>
              <a:t> </a:t>
            </a:r>
            <a:r>
              <a:rPr kumimoji="0" lang="en-US" sz="2400" i="1" smtClean="0">
                <a:cs typeface="Times New Roman" pitchFamily="18" charset="0"/>
              </a:rPr>
              <a:t>dialing</a:t>
            </a:r>
            <a:endParaRPr kumimoji="0" lang="en-US" sz="240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969CD"/>
              </a:buClr>
            </a:pPr>
            <a:r>
              <a:rPr kumimoji="0" lang="en-US" sz="2400" i="1" smtClean="0">
                <a:cs typeface="Times New Roman" pitchFamily="18" charset="0"/>
              </a:rPr>
              <a:t>CD</a:t>
            </a:r>
            <a:r>
              <a:rPr kumimoji="0" lang="ru-RU" sz="2400" i="1" smtClean="0">
                <a:cs typeface="Times New Roman" pitchFamily="18" charset="0"/>
              </a:rPr>
              <a:t> – </a:t>
            </a:r>
            <a:r>
              <a:rPr kumimoji="0" lang="en-US" sz="2400" i="1" smtClean="0">
                <a:cs typeface="Times New Roman" pitchFamily="18" charset="0"/>
              </a:rPr>
              <a:t>Call</a:t>
            </a:r>
            <a:r>
              <a:rPr kumimoji="0" lang="ru-RU" sz="2400" i="1" smtClean="0">
                <a:cs typeface="Times New Roman" pitchFamily="18" charset="0"/>
              </a:rPr>
              <a:t> </a:t>
            </a:r>
            <a:r>
              <a:rPr kumimoji="0" lang="en-US" sz="2400" i="1" smtClean="0">
                <a:cs typeface="Times New Roman" pitchFamily="18" charset="0"/>
              </a:rPr>
              <a:t>distribution</a:t>
            </a:r>
            <a:endParaRPr kumimoji="0" lang="en-US" sz="240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969CD"/>
              </a:buClr>
            </a:pPr>
            <a:r>
              <a:rPr kumimoji="0" lang="en-US" sz="2400" i="1" smtClean="0">
                <a:cs typeface="Times New Roman" pitchFamily="18" charset="0"/>
              </a:rPr>
              <a:t>CF</a:t>
            </a:r>
            <a:r>
              <a:rPr kumimoji="0" lang="ru-RU" sz="2400" i="1" smtClean="0">
                <a:cs typeface="Times New Roman" pitchFamily="18" charset="0"/>
              </a:rPr>
              <a:t> – </a:t>
            </a:r>
            <a:r>
              <a:rPr kumimoji="0" lang="en-US" sz="2400" i="1" smtClean="0">
                <a:cs typeface="Times New Roman" pitchFamily="18" charset="0"/>
              </a:rPr>
              <a:t>Call</a:t>
            </a:r>
            <a:r>
              <a:rPr kumimoji="0" lang="ru-RU" sz="2400" i="1" smtClean="0">
                <a:cs typeface="Times New Roman" pitchFamily="18" charset="0"/>
              </a:rPr>
              <a:t> </a:t>
            </a:r>
            <a:r>
              <a:rPr kumimoji="0" lang="en-US" sz="2400" i="1" smtClean="0">
                <a:cs typeface="Times New Roman" pitchFamily="18" charset="0"/>
              </a:rPr>
              <a:t>forwarding</a:t>
            </a:r>
            <a:endParaRPr kumimoji="0" lang="ru-RU" sz="2400" i="1" smtClean="0"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969CD"/>
              </a:buClr>
            </a:pPr>
            <a:r>
              <a:rPr kumimoji="0" lang="en-US" sz="2400" i="1" smtClean="0">
                <a:cs typeface="Times New Roman" pitchFamily="18" charset="0"/>
              </a:rPr>
              <a:t>CCBS</a:t>
            </a:r>
            <a:r>
              <a:rPr kumimoji="0" lang="ru-RU" sz="2400" i="1" smtClean="0">
                <a:cs typeface="Times New Roman" pitchFamily="18" charset="0"/>
              </a:rPr>
              <a:t> –</a:t>
            </a:r>
            <a:r>
              <a:rPr kumimoji="0" lang="en-US" sz="2400" i="1" smtClean="0">
                <a:cs typeface="Times New Roman" pitchFamily="18" charset="0"/>
              </a:rPr>
              <a:t>Call</a:t>
            </a:r>
            <a:r>
              <a:rPr kumimoji="0" lang="ru-RU" sz="2400" i="1" smtClean="0">
                <a:cs typeface="Times New Roman" pitchFamily="18" charset="0"/>
              </a:rPr>
              <a:t> </a:t>
            </a:r>
            <a:r>
              <a:rPr kumimoji="0" lang="en-US" sz="2400" i="1" smtClean="0">
                <a:cs typeface="Times New Roman" pitchFamily="18" charset="0"/>
              </a:rPr>
              <a:t>completion</a:t>
            </a:r>
            <a:r>
              <a:rPr kumimoji="0" lang="ru-RU" sz="2400" i="1" smtClean="0">
                <a:cs typeface="Times New Roman" pitchFamily="18" charset="0"/>
              </a:rPr>
              <a:t> </a:t>
            </a:r>
            <a:r>
              <a:rPr kumimoji="0" lang="en-US" sz="2400" i="1" smtClean="0">
                <a:cs typeface="Times New Roman" pitchFamily="18" charset="0"/>
              </a:rPr>
              <a:t>to</a:t>
            </a:r>
            <a:r>
              <a:rPr kumimoji="0" lang="ru-RU" sz="2400" i="1" smtClean="0">
                <a:cs typeface="Times New Roman" pitchFamily="18" charset="0"/>
              </a:rPr>
              <a:t> </a:t>
            </a:r>
            <a:r>
              <a:rPr kumimoji="0" lang="en-US" sz="2400" i="1" smtClean="0">
                <a:cs typeface="Times New Roman" pitchFamily="18" charset="0"/>
              </a:rPr>
              <a:t>busy</a:t>
            </a:r>
            <a:r>
              <a:rPr kumimoji="0" lang="ru-RU" sz="2400" i="1" smtClean="0">
                <a:cs typeface="Times New Roman" pitchFamily="18" charset="0"/>
              </a:rPr>
              <a:t> </a:t>
            </a:r>
            <a:r>
              <a:rPr kumimoji="0" lang="en-US" sz="2400" i="1" smtClean="0">
                <a:cs typeface="Times New Roman" pitchFamily="18" charset="0"/>
              </a:rPr>
              <a:t>subscriber</a:t>
            </a:r>
            <a:endParaRPr kumimoji="0" lang="en-US" sz="240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969CD"/>
              </a:buClr>
            </a:pPr>
            <a:r>
              <a:rPr kumimoji="0" lang="en-US" sz="2400" i="1" smtClean="0">
                <a:cs typeface="Times New Roman" pitchFamily="18" charset="0"/>
              </a:rPr>
              <a:t>FPN</a:t>
            </a:r>
            <a:r>
              <a:rPr kumimoji="0" lang="ru-RU" sz="2400" i="1" smtClean="0">
                <a:cs typeface="Times New Roman" pitchFamily="18" charset="0"/>
              </a:rPr>
              <a:t> – </a:t>
            </a:r>
            <a:r>
              <a:rPr kumimoji="0" lang="en-US" sz="2400" i="1" smtClean="0">
                <a:cs typeface="Times New Roman" pitchFamily="18" charset="0"/>
              </a:rPr>
              <a:t>Freephone</a:t>
            </a:r>
            <a:endParaRPr kumimoji="0" lang="ru-RU" sz="2400" i="1" smtClean="0"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969CD"/>
              </a:buClr>
            </a:pPr>
            <a:r>
              <a:rPr kumimoji="0" lang="en-US" sz="2400" i="1" smtClean="0">
                <a:cs typeface="Times New Roman" pitchFamily="18" charset="0"/>
              </a:rPr>
              <a:t>MCI</a:t>
            </a:r>
            <a:r>
              <a:rPr kumimoji="0" lang="ru-RU" sz="2400" i="1" smtClean="0">
                <a:cs typeface="Times New Roman" pitchFamily="18" charset="0"/>
              </a:rPr>
              <a:t> – </a:t>
            </a:r>
            <a:r>
              <a:rPr kumimoji="0" lang="en-US" sz="2400" i="1" smtClean="0">
                <a:cs typeface="Times New Roman" pitchFamily="18" charset="0"/>
              </a:rPr>
              <a:t>Malicious</a:t>
            </a:r>
            <a:r>
              <a:rPr kumimoji="0" lang="ru-RU" sz="2400" i="1" smtClean="0">
                <a:cs typeface="Times New Roman" pitchFamily="18" charset="0"/>
              </a:rPr>
              <a:t> </a:t>
            </a:r>
            <a:r>
              <a:rPr kumimoji="0" lang="en-US" sz="2400" i="1" smtClean="0">
                <a:cs typeface="Times New Roman" pitchFamily="18" charset="0"/>
              </a:rPr>
              <a:t>call</a:t>
            </a:r>
            <a:r>
              <a:rPr kumimoji="0" lang="ru-RU" sz="2400" i="1" smtClean="0">
                <a:cs typeface="Times New Roman" pitchFamily="18" charset="0"/>
              </a:rPr>
              <a:t> </a:t>
            </a:r>
            <a:r>
              <a:rPr kumimoji="0" lang="en-US" sz="2400" i="1" smtClean="0">
                <a:cs typeface="Times New Roman" pitchFamily="18" charset="0"/>
              </a:rPr>
              <a:t>identification</a:t>
            </a:r>
            <a:endParaRPr kumimoji="0" lang="en-US" sz="240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969CD"/>
              </a:buClr>
            </a:pPr>
            <a:r>
              <a:rPr kumimoji="0" lang="en-US" sz="2400" i="1" smtClean="0">
                <a:cs typeface="Times New Roman" pitchFamily="18" charset="0"/>
              </a:rPr>
              <a:t>PRM</a:t>
            </a:r>
            <a:r>
              <a:rPr kumimoji="0" lang="ru-RU" sz="2400" i="1" smtClean="0">
                <a:cs typeface="Times New Roman" pitchFamily="18" charset="0"/>
              </a:rPr>
              <a:t> – </a:t>
            </a:r>
            <a:r>
              <a:rPr kumimoji="0" lang="en-US" sz="2400" i="1" smtClean="0">
                <a:cs typeface="Times New Roman" pitchFamily="18" charset="0"/>
              </a:rPr>
              <a:t>Premium</a:t>
            </a:r>
            <a:r>
              <a:rPr kumimoji="0" lang="ru-RU" sz="2400" i="1" smtClean="0">
                <a:cs typeface="Times New Roman" pitchFamily="18" charset="0"/>
              </a:rPr>
              <a:t> </a:t>
            </a:r>
            <a:r>
              <a:rPr kumimoji="0" lang="en-US" sz="2400" i="1" smtClean="0">
                <a:cs typeface="Times New Roman" pitchFamily="18" charset="0"/>
              </a:rPr>
              <a:t>rate</a:t>
            </a:r>
            <a:r>
              <a:rPr kumimoji="0" lang="ru-RU" sz="2400" smtClean="0">
                <a:cs typeface="Times New Roman" pitchFamily="18" charset="0"/>
              </a:rPr>
              <a:t> </a:t>
            </a:r>
            <a:endParaRPr kumimoji="0" lang="en-US" sz="240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969CD"/>
              </a:buClr>
            </a:pPr>
            <a:r>
              <a:rPr kumimoji="0" lang="en-US" sz="2400" i="1" smtClean="0">
                <a:cs typeface="Times New Roman" pitchFamily="18" charset="0"/>
              </a:rPr>
              <a:t>UAN</a:t>
            </a:r>
            <a:r>
              <a:rPr kumimoji="0" lang="ru-RU" sz="2400" i="1" smtClean="0">
                <a:cs typeface="Times New Roman" pitchFamily="18" charset="0"/>
              </a:rPr>
              <a:t> – </a:t>
            </a:r>
            <a:r>
              <a:rPr kumimoji="0" lang="en-US" sz="2400" i="1" smtClean="0">
                <a:cs typeface="Times New Roman" pitchFamily="18" charset="0"/>
              </a:rPr>
              <a:t>Universal</a:t>
            </a:r>
            <a:r>
              <a:rPr kumimoji="0" lang="ru-RU" sz="2400" i="1" smtClean="0">
                <a:cs typeface="Times New Roman" pitchFamily="18" charset="0"/>
              </a:rPr>
              <a:t> </a:t>
            </a:r>
            <a:r>
              <a:rPr kumimoji="0" lang="en-US" sz="2400" i="1" smtClean="0">
                <a:cs typeface="Times New Roman" pitchFamily="18" charset="0"/>
              </a:rPr>
              <a:t>access</a:t>
            </a:r>
            <a:r>
              <a:rPr kumimoji="0" lang="ru-RU" sz="2400" i="1" smtClean="0">
                <a:cs typeface="Times New Roman" pitchFamily="18" charset="0"/>
              </a:rPr>
              <a:t> </a:t>
            </a:r>
            <a:r>
              <a:rPr kumimoji="0" lang="en-US" sz="2400" i="1" smtClean="0">
                <a:cs typeface="Times New Roman" pitchFamily="18" charset="0"/>
              </a:rPr>
              <a:t>number</a:t>
            </a:r>
            <a:endParaRPr kumimoji="0" lang="en-US" sz="240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969CD"/>
              </a:buClr>
            </a:pPr>
            <a:r>
              <a:rPr kumimoji="0" lang="en-US" sz="2400" i="1" smtClean="0">
                <a:cs typeface="Times New Roman" pitchFamily="18" charset="0"/>
              </a:rPr>
              <a:t>VOT</a:t>
            </a:r>
            <a:r>
              <a:rPr kumimoji="0" lang="ru-RU" sz="2400" i="1" smtClean="0">
                <a:cs typeface="Times New Roman" pitchFamily="18" charset="0"/>
              </a:rPr>
              <a:t> – </a:t>
            </a:r>
            <a:r>
              <a:rPr kumimoji="0" lang="en-US" sz="2400" i="1" smtClean="0">
                <a:cs typeface="Times New Roman" pitchFamily="18" charset="0"/>
              </a:rPr>
              <a:t>Televoting</a:t>
            </a:r>
            <a:endParaRPr kumimoji="0" lang="en-US" sz="240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969CD"/>
              </a:buClr>
            </a:pPr>
            <a:r>
              <a:rPr kumimoji="0" lang="en-US" sz="2400" i="1" smtClean="0">
                <a:cs typeface="Times New Roman" pitchFamily="18" charset="0"/>
              </a:rPr>
              <a:t>VPN</a:t>
            </a:r>
            <a:r>
              <a:rPr kumimoji="0" lang="ru-RU" sz="2400" i="1" smtClean="0">
                <a:cs typeface="Times New Roman" pitchFamily="18" charset="0"/>
              </a:rPr>
              <a:t> – </a:t>
            </a:r>
            <a:r>
              <a:rPr kumimoji="0" lang="en-US" sz="2400" i="1" smtClean="0">
                <a:cs typeface="Times New Roman" pitchFamily="18" charset="0"/>
              </a:rPr>
              <a:t>Virtual</a:t>
            </a:r>
            <a:r>
              <a:rPr kumimoji="0" lang="ru-RU" sz="2400" i="1" smtClean="0">
                <a:cs typeface="Times New Roman" pitchFamily="18" charset="0"/>
              </a:rPr>
              <a:t> </a:t>
            </a:r>
            <a:r>
              <a:rPr kumimoji="0" lang="en-US" sz="2400" i="1" smtClean="0">
                <a:cs typeface="Times New Roman" pitchFamily="18" charset="0"/>
              </a:rPr>
              <a:t>private</a:t>
            </a:r>
            <a:r>
              <a:rPr kumimoji="0" lang="ru-RU" sz="2400" i="1" smtClean="0">
                <a:cs typeface="Times New Roman" pitchFamily="18" charset="0"/>
              </a:rPr>
              <a:t> </a:t>
            </a:r>
            <a:r>
              <a:rPr kumimoji="0" lang="en-US" sz="2400" i="1" smtClean="0">
                <a:cs typeface="Times New Roman" pitchFamily="18" charset="0"/>
              </a:rPr>
              <a:t>network</a:t>
            </a:r>
            <a:endParaRPr kumimoji="0" lang="en-US" sz="2800" smtClean="0">
              <a:cs typeface="Arial" pitchFamily="34" charset="0"/>
            </a:endParaRPr>
          </a:p>
        </p:txBody>
      </p:sp>
    </p:spTree>
  </p:cSld>
  <p:clrMapOvr>
    <a:masterClrMapping/>
  </p:clrMapOvr>
  <p:transition spd="med">
    <p:strips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ChangeArrowheads="1"/>
          </p:cNvSpPr>
          <p:nvPr/>
        </p:nvSpPr>
        <p:spPr bwMode="auto">
          <a:xfrm>
            <a:off x="1524000" y="115888"/>
            <a:ext cx="6753225" cy="6477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anchor="b"/>
          <a:lstStyle/>
          <a:p>
            <a:pPr algn="ctr">
              <a:lnSpc>
                <a:spcPct val="80000"/>
              </a:lnSpc>
              <a:spcBef>
                <a:spcPct val="5000"/>
              </a:spcBef>
              <a:defRPr/>
            </a:pP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Система обработки телефонных карт</a:t>
            </a:r>
          </a:p>
        </p:txBody>
      </p:sp>
      <p:sp>
        <p:nvSpPr>
          <p:cNvPr id="630787" name="Rectangle 3"/>
          <p:cNvSpPr>
            <a:spLocks noChangeArrowheads="1"/>
          </p:cNvSpPr>
          <p:nvPr/>
        </p:nvSpPr>
        <p:spPr bwMode="auto">
          <a:xfrm>
            <a:off x="152400" y="1617663"/>
            <a:ext cx="5029200" cy="20145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SzPct val="80000"/>
              <a:buFont typeface="Symbol" pitchFamily="18" charset="2"/>
              <a:buChar char="Þ"/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Удобное средство оплаты услуг связи</a:t>
            </a:r>
          </a:p>
          <a:p>
            <a:pPr>
              <a:buClr>
                <a:schemeClr val="accent2"/>
              </a:buClr>
              <a:buSzPct val="80000"/>
              <a:buFont typeface="Symbol" pitchFamily="18" charset="2"/>
              <a:buChar char="Þ"/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Все виды связи с таксофонов</a:t>
            </a:r>
          </a:p>
          <a:p>
            <a:pPr>
              <a:buClr>
                <a:schemeClr val="accent2"/>
              </a:buClr>
              <a:buSzPct val="80000"/>
              <a:buFont typeface="Symbol" pitchFamily="18" charset="2"/>
              <a:buChar char="Þ"/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Пользование междугордной связью с  линий, не имеющих выхода на АМТС</a:t>
            </a:r>
          </a:p>
          <a:p>
            <a:pPr>
              <a:buClr>
                <a:schemeClr val="accent2"/>
              </a:buClr>
              <a:buSzPct val="80000"/>
              <a:buFont typeface="Symbol" pitchFamily="18" charset="2"/>
              <a:buChar char="Þ"/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Широкий спектр дополнительных видов обслуживания (СТК как универсальное средство авторизации)</a:t>
            </a:r>
          </a:p>
        </p:txBody>
      </p:sp>
      <p:sp>
        <p:nvSpPr>
          <p:cNvPr id="630788" name="Text Box 4"/>
          <p:cNvSpPr txBox="1">
            <a:spLocks noChangeArrowheads="1"/>
          </p:cNvSpPr>
          <p:nvPr/>
        </p:nvSpPr>
        <p:spPr bwMode="auto">
          <a:xfrm>
            <a:off x="250825" y="1125538"/>
            <a:ext cx="4392613" cy="4889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90000"/>
            </a:pPr>
            <a:r>
              <a:rPr lang="ru-RU" sz="2400" b="1">
                <a:latin typeface="Tahoma" pitchFamily="34" charset="0"/>
              </a:rPr>
              <a:t>С точки зрения абонента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447800"/>
            <a:ext cx="3276600" cy="2552700"/>
          </a:xfrm>
          <a:prstGeom prst="rect">
            <a:avLst/>
          </a:prstGeom>
          <a:solidFill>
            <a:schemeClr val="accent2"/>
          </a:solidFill>
          <a:ln w="50800">
            <a:noFill/>
            <a:miter lim="800000"/>
            <a:headEnd/>
            <a:tailEnd/>
          </a:ln>
        </p:spPr>
      </p:pic>
      <p:sp>
        <p:nvSpPr>
          <p:cNvPr id="630790" name="Rectangle 6"/>
          <p:cNvSpPr>
            <a:spLocks noChangeArrowheads="1"/>
          </p:cNvSpPr>
          <p:nvPr/>
        </p:nvSpPr>
        <p:spPr bwMode="auto">
          <a:xfrm>
            <a:off x="1524000" y="4235450"/>
            <a:ext cx="7239000" cy="1739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SzPct val="80000"/>
              <a:buFont typeface="Symbol" pitchFamily="18" charset="2"/>
              <a:buChar char="Þ"/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Ликвидация даже потенциальной возможности возникновения дебиторской задолженности за услуги связи</a:t>
            </a:r>
          </a:p>
          <a:p>
            <a:pPr>
              <a:buClr>
                <a:schemeClr val="accent2"/>
              </a:buClr>
              <a:buSzPct val="80000"/>
              <a:buFont typeface="Symbol" pitchFamily="18" charset="2"/>
              <a:buChar char="Þ"/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Удобный способ оплаты традиционных услуг связи</a:t>
            </a:r>
          </a:p>
          <a:p>
            <a:pPr>
              <a:buClr>
                <a:schemeClr val="accent2"/>
              </a:buClr>
              <a:buSzPct val="80000"/>
              <a:buFont typeface="Symbol" pitchFamily="18" charset="2"/>
              <a:buChar char="Þ"/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Широкий спектр дополнительных видов обслуживания с тарификацией в режиме реального времени и возможность снижения тарифов за счёт предоплаты ведут к росту трафика</a:t>
            </a:r>
          </a:p>
        </p:txBody>
      </p:sp>
      <p:sp>
        <p:nvSpPr>
          <p:cNvPr id="630791" name="Text Box 7"/>
          <p:cNvSpPr txBox="1">
            <a:spLocks noChangeArrowheads="1"/>
          </p:cNvSpPr>
          <p:nvPr/>
        </p:nvSpPr>
        <p:spPr bwMode="auto">
          <a:xfrm>
            <a:off x="838200" y="3781425"/>
            <a:ext cx="4670425" cy="4889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90000"/>
            </a:pPr>
            <a:r>
              <a:rPr lang="ru-RU" sz="2400" b="1">
                <a:latin typeface="Tahoma" pitchFamily="34" charset="0"/>
              </a:rPr>
              <a:t>С точки зрения Оператора</a:t>
            </a:r>
          </a:p>
        </p:txBody>
      </p:sp>
    </p:spTree>
  </p:cSld>
  <p:clrMapOvr>
    <a:masterClrMapping/>
  </p:clrMapOvr>
  <p:transition spd="slow" advClick="0" advTm="173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0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0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0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0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0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0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30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0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0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0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0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0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0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787" grpId="0" build="p" autoUpdateAnimBg="0" advAuto="1000"/>
      <p:bldP spid="630788" grpId="0" build="p" autoUpdateAnimBg="0" advAuto="1000"/>
      <p:bldP spid="630790" grpId="0" build="p" autoUpdateAnimBg="0" advAuto="1000"/>
      <p:bldP spid="630791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ChangeArrowheads="1"/>
          </p:cNvSpPr>
          <p:nvPr/>
        </p:nvSpPr>
        <p:spPr bwMode="auto">
          <a:xfrm>
            <a:off x="538163" y="333375"/>
            <a:ext cx="8281987" cy="4191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anchor="b" anchorCtr="1"/>
          <a:lstStyle/>
          <a:p>
            <a:pPr algn="ctr">
              <a:defRPr/>
            </a:pP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Автоинформационная подсистема 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(IVR)</a:t>
            </a:r>
            <a:endParaRPr lang="ru-RU" sz="24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632835" name="Rectangle 3"/>
          <p:cNvSpPr>
            <a:spLocks noChangeArrowheads="1"/>
          </p:cNvSpPr>
          <p:nvPr/>
        </p:nvSpPr>
        <p:spPr bwMode="auto">
          <a:xfrm>
            <a:off x="395288" y="1319213"/>
            <a:ext cx="8353425" cy="4905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tx1"/>
              </a:buClr>
              <a:buFont typeface="Symbol" pitchFamily="18" charset="2"/>
              <a:buChar char="Þ"/>
            </a:pPr>
            <a:r>
              <a:rPr lang="ru-RU">
                <a:latin typeface="Tahoma" pitchFamily="34" charset="0"/>
              </a:rPr>
              <a:t> Организация автоматизированных</a:t>
            </a:r>
            <a:r>
              <a:rPr lang="en-US">
                <a:latin typeface="Tahoma" pitchFamily="34" charset="0"/>
              </a:rPr>
              <a:t> </a:t>
            </a:r>
            <a:r>
              <a:rPr lang="ru-RU">
                <a:latin typeface="Tahoma" pitchFamily="34" charset="0"/>
              </a:rPr>
              <a:t>справочно-информационных служб произвольного вида и назначения</a:t>
            </a:r>
          </a:p>
          <a:p>
            <a:pPr eaLnBrk="0" hangingPunct="0">
              <a:spcBef>
                <a:spcPct val="50000"/>
              </a:spcBef>
              <a:buClr>
                <a:schemeClr val="tx1"/>
              </a:buClr>
              <a:buFont typeface="Symbol" pitchFamily="18" charset="2"/>
              <a:buChar char="Þ"/>
            </a:pPr>
            <a:r>
              <a:rPr lang="ru-RU">
                <a:latin typeface="Tahoma" pitchFamily="34" charset="0"/>
              </a:rPr>
              <a:t> Подключение по </a:t>
            </a:r>
            <a:r>
              <a:rPr lang="en-US">
                <a:latin typeface="Tahoma" pitchFamily="34" charset="0"/>
              </a:rPr>
              <a:t>PRI, SS7/ISUP </a:t>
            </a:r>
            <a:r>
              <a:rPr lang="ru-RU">
                <a:latin typeface="Tahoma" pitchFamily="34" charset="0"/>
              </a:rPr>
              <a:t>или </a:t>
            </a:r>
            <a:r>
              <a:rPr lang="en-US">
                <a:latin typeface="Tahoma" pitchFamily="34" charset="0"/>
              </a:rPr>
              <a:t>SIP</a:t>
            </a:r>
            <a:endParaRPr lang="ru-RU"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  <a:buClr>
                <a:schemeClr val="tx1"/>
              </a:buClr>
              <a:buFont typeface="Symbol" pitchFamily="18" charset="2"/>
              <a:buChar char="Þ"/>
            </a:pPr>
            <a:r>
              <a:rPr lang="ru-RU">
                <a:latin typeface="Tahoma" pitchFamily="34" charset="0"/>
              </a:rPr>
              <a:t> Служба информирования о состоянии лицевого счета, интегрируемая с ИБС Оператора</a:t>
            </a:r>
          </a:p>
          <a:p>
            <a:pPr eaLnBrk="0" hangingPunct="0">
              <a:spcBef>
                <a:spcPct val="50000"/>
              </a:spcBef>
              <a:buClr>
                <a:schemeClr val="tx1"/>
              </a:buClr>
              <a:buFont typeface="Symbol" pitchFamily="18" charset="2"/>
              <a:buChar char="Þ"/>
            </a:pPr>
            <a:r>
              <a:rPr lang="ru-RU">
                <a:latin typeface="Tahoma" pitchFamily="34" charset="0"/>
              </a:rPr>
              <a:t> Система многоуровневых голосовых меню с </a:t>
            </a:r>
            <a:r>
              <a:rPr lang="en-US">
                <a:latin typeface="Tahoma" pitchFamily="34" charset="0"/>
              </a:rPr>
              <a:t>DTMF-</a:t>
            </a:r>
            <a:r>
              <a:rPr lang="ru-RU">
                <a:latin typeface="Tahoma" pitchFamily="34" charset="0"/>
              </a:rPr>
              <a:t>навигацией</a:t>
            </a:r>
          </a:p>
          <a:p>
            <a:pPr eaLnBrk="0" hangingPunct="0">
              <a:spcBef>
                <a:spcPct val="50000"/>
              </a:spcBef>
              <a:buClr>
                <a:schemeClr val="tx1"/>
              </a:buClr>
              <a:buFont typeface="Symbol" pitchFamily="18" charset="2"/>
              <a:buChar char="Þ"/>
            </a:pPr>
            <a:r>
              <a:rPr lang="ru-RU">
                <a:latin typeface="Tahoma" pitchFamily="34" charset="0"/>
              </a:rPr>
              <a:t> </a:t>
            </a:r>
            <a:r>
              <a:rPr lang="en-US">
                <a:latin typeface="Tahoma" pitchFamily="34" charset="0"/>
              </a:rPr>
              <a:t>IVR </a:t>
            </a:r>
            <a:r>
              <a:rPr lang="ru-RU">
                <a:latin typeface="Tahoma" pitchFamily="34" charset="0"/>
              </a:rPr>
              <a:t>службы карт авансовых платежей</a:t>
            </a:r>
          </a:p>
          <a:p>
            <a:pPr eaLnBrk="0" hangingPunct="0">
              <a:spcBef>
                <a:spcPct val="50000"/>
              </a:spcBef>
              <a:buClr>
                <a:schemeClr val="tx1"/>
              </a:buClr>
              <a:buFont typeface="Symbol" pitchFamily="18" charset="2"/>
              <a:buChar char="Þ"/>
            </a:pPr>
            <a:r>
              <a:rPr lang="ru-RU">
                <a:latin typeface="Tahoma" pitchFamily="34" charset="0"/>
              </a:rPr>
              <a:t> Открытый интерфейс </a:t>
            </a:r>
            <a:r>
              <a:rPr lang="en-US">
                <a:latin typeface="Tahoma" pitchFamily="34" charset="0"/>
              </a:rPr>
              <a:t>API </a:t>
            </a:r>
            <a:r>
              <a:rPr lang="ru-RU">
                <a:latin typeface="Tahoma" pitchFamily="34" charset="0"/>
              </a:rPr>
              <a:t>для написания услуг</a:t>
            </a:r>
          </a:p>
          <a:p>
            <a:pPr eaLnBrk="0" hangingPunct="0">
              <a:spcBef>
                <a:spcPct val="50000"/>
              </a:spcBef>
              <a:buClr>
                <a:schemeClr val="tx1"/>
              </a:buClr>
              <a:buFont typeface="Symbol" pitchFamily="18" charset="2"/>
              <a:buChar char="Þ"/>
            </a:pPr>
            <a:r>
              <a:rPr lang="ru-RU">
                <a:latin typeface="Tahoma" pitchFamily="34" charset="0"/>
              </a:rPr>
              <a:t> Встроенный конструктор голосовых меню</a:t>
            </a:r>
          </a:p>
          <a:p>
            <a:pPr eaLnBrk="0" hangingPunct="0">
              <a:spcBef>
                <a:spcPct val="50000"/>
              </a:spcBef>
              <a:buClr>
                <a:schemeClr val="tx1"/>
              </a:buClr>
              <a:buFont typeface="Symbol" pitchFamily="18" charset="2"/>
              <a:buChar char="Þ"/>
            </a:pPr>
            <a:r>
              <a:rPr lang="ru-RU">
                <a:latin typeface="Tahoma" pitchFamily="34" charset="0"/>
              </a:rPr>
              <a:t> Возможность интеграции с ИБС Оператора</a:t>
            </a:r>
          </a:p>
          <a:p>
            <a:pPr eaLnBrk="0" hangingPunct="0">
              <a:spcBef>
                <a:spcPct val="50000"/>
              </a:spcBef>
              <a:buClr>
                <a:schemeClr val="tx1"/>
              </a:buClr>
              <a:buFont typeface="Symbol" pitchFamily="18" charset="2"/>
              <a:buChar char="Þ"/>
            </a:pPr>
            <a:r>
              <a:rPr lang="ru-RU">
                <a:latin typeface="Tahoma" pitchFamily="34" charset="0"/>
              </a:rPr>
              <a:t> Произвольное количество служб на базе </a:t>
            </a:r>
            <a:r>
              <a:rPr lang="en-US">
                <a:latin typeface="Tahoma" pitchFamily="34" charset="0"/>
              </a:rPr>
              <a:t/>
            </a:r>
            <a:br>
              <a:rPr lang="en-US">
                <a:latin typeface="Tahoma" pitchFamily="34" charset="0"/>
              </a:rPr>
            </a:br>
            <a:r>
              <a:rPr lang="ru-RU">
                <a:latin typeface="Tahoma" pitchFamily="34" charset="0"/>
              </a:rPr>
              <a:t>одной системы</a:t>
            </a:r>
          </a:p>
          <a:p>
            <a:pPr eaLnBrk="0" hangingPunct="0">
              <a:spcBef>
                <a:spcPct val="50000"/>
              </a:spcBef>
              <a:buClr>
                <a:schemeClr val="tx1"/>
              </a:buClr>
              <a:buFont typeface="Symbol" pitchFamily="18" charset="2"/>
              <a:buChar char="Þ"/>
            </a:pPr>
            <a:r>
              <a:rPr lang="ru-RU">
                <a:latin typeface="Tahoma" pitchFamily="34" charset="0"/>
              </a:rPr>
              <a:t> Служба точного времени</a:t>
            </a:r>
          </a:p>
        </p:txBody>
      </p:sp>
      <p:pic>
        <p:nvPicPr>
          <p:cNvPr id="632836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24600" y="4419600"/>
            <a:ext cx="2506663" cy="1876425"/>
          </a:xfrm>
          <a:prstGeom prst="rect">
            <a:avLst/>
          </a:prstGeom>
          <a:solidFill>
            <a:schemeClr val="tx1"/>
          </a:solidFill>
          <a:ln w="508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2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2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2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32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2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2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2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32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32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5" grpId="0" build="p" autoUpdateAnimBg="0" advAuto="100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ChangeArrowheads="1"/>
          </p:cNvSpPr>
          <p:nvPr/>
        </p:nvSpPr>
        <p:spPr bwMode="auto">
          <a:xfrm>
            <a:off x="971550" y="365125"/>
            <a:ext cx="7273925" cy="3270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anchor="b" anchorCtr="1"/>
          <a:lstStyle/>
          <a:p>
            <a:pPr algn="ctr">
              <a:defRPr/>
            </a:pP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Система оповещения </a:t>
            </a:r>
          </a:p>
        </p:txBody>
      </p:sp>
      <p:sp>
        <p:nvSpPr>
          <p:cNvPr id="633859" name="Rectangle 3"/>
          <p:cNvSpPr>
            <a:spLocks noChangeArrowheads="1"/>
          </p:cNvSpPr>
          <p:nvPr/>
        </p:nvSpPr>
        <p:spPr bwMode="auto">
          <a:xfrm>
            <a:off x="34925" y="1231900"/>
            <a:ext cx="5943600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anchor="b" anchorCtr="1"/>
          <a:lstStyle/>
          <a:p>
            <a:pPr>
              <a:defRPr/>
            </a:pP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Назначение и возможности системы</a:t>
            </a:r>
          </a:p>
        </p:txBody>
      </p:sp>
      <p:sp>
        <p:nvSpPr>
          <p:cNvPr id="633860" name="Rectangle 4"/>
          <p:cNvSpPr>
            <a:spLocks noChangeArrowheads="1"/>
          </p:cNvSpPr>
          <p:nvPr/>
        </p:nvSpPr>
        <p:spPr bwMode="auto">
          <a:xfrm>
            <a:off x="457200" y="1981200"/>
            <a:ext cx="5483225" cy="3390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tx1"/>
              </a:buClr>
              <a:buFont typeface="Symbol" pitchFamily="18" charset="2"/>
              <a:buChar char="Þ"/>
            </a:pPr>
            <a:r>
              <a:rPr lang="ru-RU">
                <a:solidFill>
                  <a:schemeClr val="accent2"/>
                </a:solidFill>
              </a:rPr>
              <a:t> </a:t>
            </a:r>
            <a:r>
              <a:rPr lang="ru-RU"/>
              <a:t>Возможность организации оповещения по спискам</a:t>
            </a:r>
          </a:p>
          <a:p>
            <a:pPr eaLnBrk="0" hangingPunct="0">
              <a:spcBef>
                <a:spcPct val="50000"/>
              </a:spcBef>
              <a:buClr>
                <a:schemeClr val="tx1"/>
              </a:buClr>
              <a:buFont typeface="Symbol" pitchFamily="18" charset="2"/>
              <a:buChar char="Þ"/>
            </a:pPr>
            <a:r>
              <a:rPr lang="ru-RU"/>
              <a:t> Возможность организации систем </a:t>
            </a:r>
            <a:br>
              <a:rPr lang="ru-RU"/>
            </a:br>
            <a:r>
              <a:rPr lang="ru-RU"/>
              <a:t>оповещения о задолженности </a:t>
            </a:r>
          </a:p>
          <a:p>
            <a:pPr eaLnBrk="0" hangingPunct="0">
              <a:spcBef>
                <a:spcPct val="50000"/>
              </a:spcBef>
              <a:buClr>
                <a:schemeClr val="tx1"/>
              </a:buClr>
              <a:buFont typeface="Symbol" pitchFamily="18" charset="2"/>
              <a:buChar char="Þ"/>
            </a:pPr>
            <a:r>
              <a:rPr lang="ru-RU"/>
              <a:t> Фраза автоинформатора задается индивидуально для каждого списка </a:t>
            </a:r>
          </a:p>
          <a:p>
            <a:pPr eaLnBrk="0" hangingPunct="0">
              <a:spcBef>
                <a:spcPct val="50000"/>
              </a:spcBef>
              <a:buClr>
                <a:schemeClr val="tx1"/>
              </a:buClr>
              <a:buFont typeface="Symbol" pitchFamily="18" charset="2"/>
              <a:buChar char="Þ"/>
            </a:pPr>
            <a:r>
              <a:rPr lang="ru-RU"/>
              <a:t> Фиксация факта ответа вызываемого абонента </a:t>
            </a:r>
          </a:p>
          <a:p>
            <a:pPr eaLnBrk="0" hangingPunct="0">
              <a:spcBef>
                <a:spcPct val="50000"/>
              </a:spcBef>
              <a:buClr>
                <a:schemeClr val="tx1"/>
              </a:buClr>
              <a:buFont typeface="Symbol" pitchFamily="18" charset="2"/>
              <a:buChar char="Þ"/>
            </a:pPr>
            <a:r>
              <a:rPr lang="ru-RU"/>
              <a:t> Повторные попытки оповещения в случае когда абонент занят или не отвечает </a:t>
            </a:r>
          </a:p>
        </p:txBody>
      </p:sp>
      <p:pic>
        <p:nvPicPr>
          <p:cNvPr id="633861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48400" y="1828800"/>
            <a:ext cx="2566988" cy="2522538"/>
          </a:xfrm>
          <a:prstGeom prst="rect">
            <a:avLst/>
          </a:prstGeom>
          <a:solidFill>
            <a:schemeClr val="tx1"/>
          </a:solidFill>
          <a:ln w="508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3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3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3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33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3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33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33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59" grpId="0" build="p" autoUpdateAnimBg="0" advAuto="1000"/>
      <p:bldP spid="633860" grpId="0" build="p" autoUpdateAnimBg="0" advAuto="100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ChangeArrowheads="1"/>
          </p:cNvSpPr>
          <p:nvPr/>
        </p:nvSpPr>
        <p:spPr bwMode="auto">
          <a:xfrm>
            <a:off x="1331913" y="260350"/>
            <a:ext cx="6553200" cy="4191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anchor="b" anchorCtr="1"/>
          <a:lstStyle/>
          <a:p>
            <a:pPr algn="ctr">
              <a:defRPr/>
            </a:pP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Система телеголосования</a:t>
            </a:r>
          </a:p>
        </p:txBody>
      </p:sp>
      <p:sp>
        <p:nvSpPr>
          <p:cNvPr id="634883" name="Rectangle 3"/>
          <p:cNvSpPr>
            <a:spLocks noChangeArrowheads="1"/>
          </p:cNvSpPr>
          <p:nvPr/>
        </p:nvSpPr>
        <p:spPr bwMode="auto">
          <a:xfrm>
            <a:off x="0" y="1016000"/>
            <a:ext cx="4800600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anchor="b" anchorCtr="1"/>
          <a:lstStyle/>
          <a:p>
            <a:pPr>
              <a:defRPr/>
            </a:pPr>
            <a:r>
              <a:rPr lang="ru-RU" sz="2000">
                <a:solidFill>
                  <a:srgbClr val="392E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Система предназначена для:</a:t>
            </a:r>
          </a:p>
        </p:txBody>
      </p:sp>
      <p:sp>
        <p:nvSpPr>
          <p:cNvPr id="634884" name="Rectangle 4"/>
          <p:cNvSpPr>
            <a:spLocks noChangeArrowheads="1"/>
          </p:cNvSpPr>
          <p:nvPr/>
        </p:nvSpPr>
        <p:spPr bwMode="auto">
          <a:xfrm>
            <a:off x="395288" y="1341438"/>
            <a:ext cx="5980112" cy="2114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tx1"/>
              </a:buClr>
              <a:buFont typeface="Symbol" pitchFamily="18" charset="2"/>
              <a:buChar char="Þ"/>
            </a:pPr>
            <a:r>
              <a:rPr lang="ru-RU" sz="1900"/>
              <a:t> Проведения опросов общественного мнения</a:t>
            </a:r>
          </a:p>
          <a:p>
            <a:pPr eaLnBrk="0" hangingPunct="0">
              <a:spcBef>
                <a:spcPct val="50000"/>
              </a:spcBef>
              <a:buClr>
                <a:schemeClr val="tx1"/>
              </a:buClr>
              <a:buFont typeface="Symbol" pitchFamily="18" charset="2"/>
              <a:buChar char="Þ"/>
            </a:pPr>
            <a:r>
              <a:rPr lang="en-US" sz="1900"/>
              <a:t> </a:t>
            </a:r>
            <a:r>
              <a:rPr lang="ru-RU" sz="1900"/>
              <a:t>Использования средствами массовой   информации для организации общения с аудиторией (заказ фильмов, оценка программ, формирование хит-парадов и т.д.)</a:t>
            </a:r>
            <a:endParaRPr lang="en-US" sz="1900"/>
          </a:p>
          <a:p>
            <a:pPr eaLnBrk="0" hangingPunct="0">
              <a:spcBef>
                <a:spcPct val="50000"/>
              </a:spcBef>
              <a:buClr>
                <a:schemeClr val="tx1"/>
              </a:buClr>
              <a:buFont typeface="Symbol" pitchFamily="18" charset="2"/>
              <a:buChar char="Þ"/>
            </a:pPr>
            <a:r>
              <a:rPr lang="en-US" sz="1900"/>
              <a:t> </a:t>
            </a:r>
            <a:r>
              <a:rPr lang="ru-RU" sz="1900"/>
              <a:t>Доступ к услуге: голосовой или через </a:t>
            </a:r>
            <a:r>
              <a:rPr lang="en-US" sz="1900"/>
              <a:t>SMS</a:t>
            </a:r>
            <a:endParaRPr lang="ru-RU" sz="1900"/>
          </a:p>
        </p:txBody>
      </p:sp>
      <p:sp>
        <p:nvSpPr>
          <p:cNvPr id="634885" name="Rectangle 5"/>
          <p:cNvSpPr>
            <a:spLocks noChangeArrowheads="1"/>
          </p:cNvSpPr>
          <p:nvPr/>
        </p:nvSpPr>
        <p:spPr bwMode="auto">
          <a:xfrm>
            <a:off x="0" y="3429000"/>
            <a:ext cx="3930650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anchor="b" anchorCtr="1"/>
          <a:lstStyle/>
          <a:p>
            <a:pPr>
              <a:defRPr/>
            </a:pPr>
            <a:r>
              <a:rPr lang="ru-RU" sz="2000">
                <a:solidFill>
                  <a:srgbClr val="392E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Система обеспечивает:</a:t>
            </a:r>
          </a:p>
        </p:txBody>
      </p:sp>
      <p:sp>
        <p:nvSpPr>
          <p:cNvPr id="634886" name="Rectangle 6"/>
          <p:cNvSpPr>
            <a:spLocks noChangeArrowheads="1"/>
          </p:cNvSpPr>
          <p:nvPr/>
        </p:nvSpPr>
        <p:spPr bwMode="auto">
          <a:xfrm>
            <a:off x="395288" y="3789363"/>
            <a:ext cx="6769100" cy="19700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tx1"/>
              </a:buClr>
              <a:buFont typeface="Symbol" pitchFamily="18" charset="2"/>
              <a:buChar char="Þ"/>
            </a:pPr>
            <a:r>
              <a:rPr lang="ru-RU" sz="1900"/>
              <a:t> установление графиков запуска опросов</a:t>
            </a:r>
          </a:p>
          <a:p>
            <a:pPr eaLnBrk="0" hangingPunct="0">
              <a:spcBef>
                <a:spcPct val="50000"/>
              </a:spcBef>
              <a:buClr>
                <a:schemeClr val="tx1"/>
              </a:buClr>
              <a:buFont typeface="Symbol" pitchFamily="18" charset="2"/>
              <a:buChar char="Þ"/>
            </a:pPr>
            <a:r>
              <a:rPr lang="ru-RU" sz="1900"/>
              <a:t> режим сбора данных за период времени или по количеству респондентов</a:t>
            </a:r>
          </a:p>
          <a:p>
            <a:pPr eaLnBrk="0" hangingPunct="0">
              <a:spcBef>
                <a:spcPct val="50000"/>
              </a:spcBef>
              <a:buClr>
                <a:schemeClr val="tx1"/>
              </a:buClr>
              <a:buFont typeface="Symbol" pitchFamily="18" charset="2"/>
              <a:buChar char="Þ"/>
            </a:pPr>
            <a:r>
              <a:rPr lang="ru-RU" sz="1900"/>
              <a:t> формирование отчетов по проведенным опросам</a:t>
            </a:r>
          </a:p>
          <a:p>
            <a:pPr eaLnBrk="0" hangingPunct="0">
              <a:spcBef>
                <a:spcPct val="50000"/>
              </a:spcBef>
              <a:buClr>
                <a:schemeClr val="tx1"/>
              </a:buClr>
              <a:buFont typeface="Symbol" pitchFamily="18" charset="2"/>
              <a:buChar char="Þ"/>
            </a:pPr>
            <a:r>
              <a:rPr lang="ru-RU" sz="1900"/>
              <a:t> доступ к результатам опросов через </a:t>
            </a:r>
            <a:r>
              <a:rPr lang="en-US" sz="1900"/>
              <a:t>WEB</a:t>
            </a:r>
            <a:endParaRPr lang="ru-RU" sz="1900"/>
          </a:p>
        </p:txBody>
      </p:sp>
      <p:pic>
        <p:nvPicPr>
          <p:cNvPr id="634887" name="Picture 7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48400" y="2057400"/>
            <a:ext cx="2506663" cy="1646238"/>
          </a:xfrm>
          <a:prstGeom prst="rect">
            <a:avLst/>
          </a:prstGeom>
          <a:solidFill>
            <a:schemeClr val="tx1"/>
          </a:solidFill>
          <a:ln w="508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4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34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4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4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34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34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4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348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3" grpId="0" build="p" autoUpdateAnimBg="0" advAuto="1000"/>
      <p:bldP spid="634884" grpId="0" build="p" autoUpdateAnimBg="0" advAuto="1000"/>
      <p:bldP spid="634885" grpId="0" build="p" autoUpdateAnimBg="0" advAuto="1000"/>
      <p:bldP spid="634886" grpId="0" build="p" autoUpdateAnimBg="0" advAuto="100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loud"/>
          <p:cNvSpPr>
            <a:spLocks noChangeAspect="1" noEditPoints="1" noChangeArrowheads="1"/>
          </p:cNvSpPr>
          <p:nvPr/>
        </p:nvSpPr>
        <p:spPr bwMode="auto">
          <a:xfrm>
            <a:off x="1979613" y="4327525"/>
            <a:ext cx="2743200" cy="1838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6082" name="Cloud"/>
          <p:cNvSpPr>
            <a:spLocks noChangeAspect="1" noEditPoints="1" noChangeArrowheads="1"/>
          </p:cNvSpPr>
          <p:nvPr/>
        </p:nvSpPr>
        <p:spPr bwMode="auto">
          <a:xfrm>
            <a:off x="3492500" y="2095500"/>
            <a:ext cx="2743200" cy="1838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6083" name="Cloud"/>
          <p:cNvSpPr>
            <a:spLocks noChangeAspect="1" noEditPoints="1" noChangeArrowheads="1"/>
          </p:cNvSpPr>
          <p:nvPr/>
        </p:nvSpPr>
        <p:spPr bwMode="auto">
          <a:xfrm>
            <a:off x="179388" y="2095500"/>
            <a:ext cx="2743200" cy="1838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31813" name="Text Box 5"/>
          <p:cNvSpPr txBox="1">
            <a:spLocks noChangeArrowheads="1"/>
          </p:cNvSpPr>
          <p:nvPr/>
        </p:nvSpPr>
        <p:spPr bwMode="auto">
          <a:xfrm>
            <a:off x="395288" y="1484313"/>
            <a:ext cx="4824412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anchor="b" anchorCtr="1"/>
          <a:lstStyle/>
          <a:p>
            <a:pPr>
              <a:defRPr/>
            </a:pP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Конвергентные технологии – в чем их значение?</a:t>
            </a:r>
          </a:p>
        </p:txBody>
      </p:sp>
      <p:pic>
        <p:nvPicPr>
          <p:cNvPr id="43014" name="Picture 6" descr="MCj032235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382838"/>
            <a:ext cx="7588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 descr="MCj039714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4830763"/>
            <a:ext cx="7651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 descr="MCj039634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2382838"/>
            <a:ext cx="88106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323850" y="2814638"/>
            <a:ext cx="169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2000" b="1">
                <a:solidFill>
                  <a:srgbClr val="05040C"/>
                </a:solidFill>
                <a:latin typeface="Tahoma" pitchFamily="34" charset="0"/>
              </a:rPr>
              <a:t>NGN/IMS</a:t>
            </a:r>
            <a:endParaRPr kumimoji="1" lang="ru-RU" sz="2000" b="1">
              <a:solidFill>
                <a:srgbClr val="05040C"/>
              </a:solidFill>
              <a:latin typeface="Tahoma" pitchFamily="34" charset="0"/>
            </a:endParaRP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3924300" y="2814638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000" b="1">
                <a:solidFill>
                  <a:srgbClr val="05040C"/>
                </a:solidFill>
                <a:latin typeface="Tahoma" pitchFamily="34" charset="0"/>
              </a:rPr>
              <a:t>ТфОП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3203575" y="497522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b="1">
                <a:solidFill>
                  <a:srgbClr val="05040C"/>
                </a:solidFill>
                <a:latin typeface="Tahoma" pitchFamily="34" charset="0"/>
              </a:rPr>
              <a:t>СПС</a:t>
            </a:r>
          </a:p>
        </p:txBody>
      </p:sp>
      <p:sp>
        <p:nvSpPr>
          <p:cNvPr id="631820" name="AutoShape 12"/>
          <p:cNvSpPr>
            <a:spLocks noChangeArrowheads="1"/>
          </p:cNvSpPr>
          <p:nvPr/>
        </p:nvSpPr>
        <p:spPr bwMode="auto">
          <a:xfrm>
            <a:off x="2987675" y="2670175"/>
            <a:ext cx="504825" cy="217488"/>
          </a:xfrm>
          <a:prstGeom prst="rightArrow">
            <a:avLst>
              <a:gd name="adj1" fmla="val 50000"/>
              <a:gd name="adj2" fmla="val 580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31821" name="AutoShape 13"/>
          <p:cNvSpPr>
            <a:spLocks noChangeArrowheads="1"/>
          </p:cNvSpPr>
          <p:nvPr/>
        </p:nvSpPr>
        <p:spPr bwMode="auto">
          <a:xfrm rot="6000000">
            <a:off x="4283869" y="4039394"/>
            <a:ext cx="504825" cy="217487"/>
          </a:xfrm>
          <a:prstGeom prst="rightArrow">
            <a:avLst>
              <a:gd name="adj1" fmla="val 50000"/>
              <a:gd name="adj2" fmla="val 580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31822" name="AutoShape 14"/>
          <p:cNvSpPr>
            <a:spLocks noChangeArrowheads="1"/>
          </p:cNvSpPr>
          <p:nvPr/>
        </p:nvSpPr>
        <p:spPr bwMode="auto">
          <a:xfrm rot="13393712">
            <a:off x="1960563" y="4016375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31823" name="Text Box 15"/>
          <p:cNvSpPr txBox="1">
            <a:spLocks noChangeArrowheads="1"/>
          </p:cNvSpPr>
          <p:nvPr/>
        </p:nvSpPr>
        <p:spPr bwMode="auto">
          <a:xfrm>
            <a:off x="6011863" y="3573463"/>
            <a:ext cx="295116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u="sng">
                <a:latin typeface="Tahoma" pitchFamily="34" charset="0"/>
              </a:rPr>
              <a:t>Разные сети</a:t>
            </a:r>
            <a:r>
              <a:rPr kumimoji="1" lang="ru-RU" sz="2400">
                <a:latin typeface="Tahoma" pitchFamily="34" charset="0"/>
              </a:rPr>
              <a:t> – единый номер, единый набор услуг, мобильность и постоянная доступность</a:t>
            </a:r>
          </a:p>
        </p:txBody>
      </p:sp>
      <p:sp>
        <p:nvSpPr>
          <p:cNvPr id="631824" name="Text Box 16"/>
          <p:cNvSpPr txBox="1">
            <a:spLocks noChangeArrowheads="1"/>
          </p:cNvSpPr>
          <p:nvPr/>
        </p:nvSpPr>
        <p:spPr bwMode="auto">
          <a:xfrm>
            <a:off x="468313" y="476250"/>
            <a:ext cx="8496300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anchor="b" anchorCtr="1"/>
          <a:lstStyle/>
          <a:p>
            <a:pPr>
              <a:defRPr/>
            </a:pP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Услуги интеллектуальной маршрутизации и 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FMC</a:t>
            </a:r>
            <a:endParaRPr lang="ru-RU" sz="24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1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1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3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3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3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1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1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3" grpId="0" autoUpdateAnimBg="0"/>
      <p:bldP spid="631820" grpId="0" animBg="1"/>
      <p:bldP spid="631821" grpId="0" animBg="1"/>
      <p:bldP spid="631822" grpId="0" animBg="1"/>
      <p:bldP spid="631823" grpId="0"/>
      <p:bldP spid="631824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ChangeArrowheads="1"/>
          </p:cNvSpPr>
          <p:nvPr/>
        </p:nvSpPr>
        <p:spPr bwMode="auto">
          <a:xfrm>
            <a:off x="5724525" y="1125538"/>
            <a:ext cx="1584325" cy="4895850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fr-FR" sz="2000">
              <a:latin typeface="Tahoma" pitchFamily="34" charset="0"/>
            </a:endParaRPr>
          </a:p>
        </p:txBody>
      </p:sp>
      <p:sp>
        <p:nvSpPr>
          <p:cNvPr id="10248" name="Rectangle 3"/>
          <p:cNvSpPr>
            <a:spLocks noChangeArrowheads="1"/>
          </p:cNvSpPr>
          <p:nvPr/>
        </p:nvSpPr>
        <p:spPr bwMode="auto">
          <a:xfrm>
            <a:off x="6083300" y="1557338"/>
            <a:ext cx="1152525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Call Control</a:t>
            </a:r>
            <a:endParaRPr lang="ru-RU" sz="1400">
              <a:latin typeface="Tahoma" pitchFamily="34" charset="0"/>
            </a:endParaRPr>
          </a:p>
        </p:txBody>
      </p:sp>
      <p:sp>
        <p:nvSpPr>
          <p:cNvPr id="47107" name="Cloud"/>
          <p:cNvSpPr>
            <a:spLocks noChangeAspect="1" noEditPoints="1" noChangeArrowheads="1"/>
          </p:cNvSpPr>
          <p:nvPr/>
        </p:nvSpPr>
        <p:spPr bwMode="auto">
          <a:xfrm>
            <a:off x="71438" y="1557338"/>
            <a:ext cx="1331912" cy="12128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50" name="Text Box 5"/>
          <p:cNvSpPr txBox="1">
            <a:spLocks noChangeArrowheads="1"/>
          </p:cNvSpPr>
          <p:nvPr/>
        </p:nvSpPr>
        <p:spPr bwMode="auto">
          <a:xfrm>
            <a:off x="177800" y="1892300"/>
            <a:ext cx="938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ru-RU" sz="2400" b="1">
                <a:latin typeface="Tahoma" pitchFamily="34" charset="0"/>
              </a:rPr>
              <a:t>ИС</a:t>
            </a:r>
          </a:p>
        </p:txBody>
      </p:sp>
      <p:grpSp>
        <p:nvGrpSpPr>
          <p:cNvPr id="10251" name="Group 6"/>
          <p:cNvGrpSpPr>
            <a:grpSpLocks/>
          </p:cNvGrpSpPr>
          <p:nvPr/>
        </p:nvGrpSpPr>
        <p:grpSpPr bwMode="auto">
          <a:xfrm>
            <a:off x="2124075" y="1844675"/>
            <a:ext cx="1150938" cy="574675"/>
            <a:chOff x="3606" y="2478"/>
            <a:chExt cx="1270" cy="498"/>
          </a:xfrm>
        </p:grpSpPr>
        <p:graphicFrame>
          <p:nvGraphicFramePr>
            <p:cNvPr id="10246" name="Object 7"/>
            <p:cNvGraphicFramePr>
              <a:graphicFrameLocks noChangeAspect="1"/>
            </p:cNvGraphicFramePr>
            <p:nvPr/>
          </p:nvGraphicFramePr>
          <p:xfrm>
            <a:off x="3606" y="2478"/>
            <a:ext cx="1270" cy="498"/>
          </p:xfrm>
          <a:graphic>
            <a:graphicData uri="http://schemas.openxmlformats.org/presentationml/2006/ole">
              <p:oleObj spid="_x0000_s10246" name="CorelDRAW" r:id="rId4" imgW="762000" imgH="292100" progId="CorelDRAW.Graphic.11">
                <p:embed/>
              </p:oleObj>
            </a:graphicData>
          </a:graphic>
        </p:graphicFrame>
        <p:pic>
          <p:nvPicPr>
            <p:cNvPr id="10285" name="Picture 8" descr="Pi_1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2704"/>
              <a:ext cx="13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3625" name="Line 9"/>
          <p:cNvSpPr>
            <a:spLocks noChangeShapeType="1"/>
          </p:cNvSpPr>
          <p:nvPr/>
        </p:nvSpPr>
        <p:spPr bwMode="auto">
          <a:xfrm flipV="1">
            <a:off x="3203575" y="1773238"/>
            <a:ext cx="2881313" cy="287337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253" name="Text Box 10"/>
          <p:cNvSpPr txBox="1">
            <a:spLocks noChangeArrowheads="1"/>
          </p:cNvSpPr>
          <p:nvPr/>
        </p:nvSpPr>
        <p:spPr bwMode="auto">
          <a:xfrm>
            <a:off x="1604963" y="4883150"/>
            <a:ext cx="454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sz="1200" b="1">
                <a:latin typeface="Tahoma" pitchFamily="34" charset="0"/>
              </a:rPr>
              <a:t>SIP</a:t>
            </a:r>
            <a:endParaRPr kumimoji="1" lang="ru-RU" sz="1200" b="1">
              <a:latin typeface="Tahoma" pitchFamily="34" charset="0"/>
            </a:endParaRPr>
          </a:p>
        </p:txBody>
      </p:sp>
      <p:sp>
        <p:nvSpPr>
          <p:cNvPr id="10254" name="Rectangle 11"/>
          <p:cNvSpPr>
            <a:spLocks noChangeArrowheads="1"/>
          </p:cNvSpPr>
          <p:nvPr/>
        </p:nvSpPr>
        <p:spPr bwMode="auto">
          <a:xfrm>
            <a:off x="6084888" y="2492375"/>
            <a:ext cx="1152525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Service Logic</a:t>
            </a:r>
            <a:endParaRPr lang="ru-RU" sz="1400">
              <a:latin typeface="Tahoma" pitchFamily="34" charset="0"/>
            </a:endParaRPr>
          </a:p>
        </p:txBody>
      </p:sp>
      <p:sp>
        <p:nvSpPr>
          <p:cNvPr id="10255" name="Rectangle 12"/>
          <p:cNvSpPr>
            <a:spLocks noChangeArrowheads="1"/>
          </p:cNvSpPr>
          <p:nvPr/>
        </p:nvSpPr>
        <p:spPr bwMode="auto">
          <a:xfrm>
            <a:off x="6084888" y="4437063"/>
            <a:ext cx="1152525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Billing </a:t>
            </a:r>
          </a:p>
          <a:p>
            <a:pPr algn="ctr"/>
            <a:r>
              <a:rPr lang="en-US" sz="1400">
                <a:latin typeface="Tahoma" pitchFamily="34" charset="0"/>
              </a:rPr>
              <a:t>interface</a:t>
            </a:r>
            <a:endParaRPr lang="ru-RU" sz="1400">
              <a:latin typeface="Tahoma" pitchFamily="34" charset="0"/>
            </a:endParaRPr>
          </a:p>
        </p:txBody>
      </p:sp>
      <p:sp>
        <p:nvSpPr>
          <p:cNvPr id="10256" name="Rectangle 13"/>
          <p:cNvSpPr>
            <a:spLocks noChangeArrowheads="1"/>
          </p:cNvSpPr>
          <p:nvPr/>
        </p:nvSpPr>
        <p:spPr bwMode="auto">
          <a:xfrm>
            <a:off x="6084888" y="3500438"/>
            <a:ext cx="1152525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API interface</a:t>
            </a:r>
            <a:endParaRPr lang="ru-RU" sz="1400">
              <a:latin typeface="Tahoma" pitchFamily="34" charset="0"/>
            </a:endParaRPr>
          </a:p>
        </p:txBody>
      </p:sp>
      <p:sp>
        <p:nvSpPr>
          <p:cNvPr id="623630" name="Line 14"/>
          <p:cNvSpPr>
            <a:spLocks noChangeShapeType="1"/>
          </p:cNvSpPr>
          <p:nvPr/>
        </p:nvSpPr>
        <p:spPr bwMode="auto">
          <a:xfrm>
            <a:off x="7235825" y="3716338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23631" name="Line 15"/>
          <p:cNvSpPr>
            <a:spLocks noChangeShapeType="1"/>
          </p:cNvSpPr>
          <p:nvPr/>
        </p:nvSpPr>
        <p:spPr bwMode="auto">
          <a:xfrm>
            <a:off x="7235825" y="4581525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10242" name="Object 16"/>
          <p:cNvGraphicFramePr>
            <a:graphicFrameLocks noChangeAspect="1"/>
          </p:cNvGraphicFramePr>
          <p:nvPr>
            <p:ph/>
          </p:nvPr>
        </p:nvGraphicFramePr>
        <p:xfrm>
          <a:off x="8027988" y="4221163"/>
          <a:ext cx="971550" cy="735012"/>
        </p:xfrm>
        <a:graphic>
          <a:graphicData uri="http://schemas.openxmlformats.org/presentationml/2006/ole">
            <p:oleObj spid="_x0000_s10242" name="Visio" r:id="rId6" imgW="1498600" imgH="1130300" progId="Visio.Drawing.11">
              <p:embed/>
            </p:oleObj>
          </a:graphicData>
        </a:graphic>
      </p:graphicFrame>
      <p:graphicFrame>
        <p:nvGraphicFramePr>
          <p:cNvPr id="10243" name="Object 17"/>
          <p:cNvGraphicFramePr>
            <a:graphicFrameLocks noChangeAspect="1"/>
          </p:cNvGraphicFramePr>
          <p:nvPr/>
        </p:nvGraphicFramePr>
        <p:xfrm>
          <a:off x="7812088" y="3429000"/>
          <a:ext cx="1225550" cy="504825"/>
        </p:xfrm>
        <a:graphic>
          <a:graphicData uri="http://schemas.openxmlformats.org/presentationml/2006/ole">
            <p:oleObj spid="_x0000_s10243" name="CorelDRAW" r:id="rId7" imgW="762000" imgH="292100" progId="CorelDRAW.Graphic.11">
              <p:embed/>
            </p:oleObj>
          </a:graphicData>
        </a:graphic>
      </p:graphicFrame>
      <p:sp>
        <p:nvSpPr>
          <p:cNvPr id="10259" name="Text Box 18"/>
          <p:cNvSpPr txBox="1">
            <a:spLocks noChangeArrowheads="1"/>
          </p:cNvSpPr>
          <p:nvPr/>
        </p:nvSpPr>
        <p:spPr bwMode="auto">
          <a:xfrm>
            <a:off x="7359650" y="4527550"/>
            <a:ext cx="79851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sz="1200" b="1">
                <a:latin typeface="Tahoma" pitchFamily="34" charset="0"/>
              </a:rPr>
              <a:t>XML, </a:t>
            </a:r>
          </a:p>
          <a:p>
            <a:r>
              <a:rPr kumimoji="1" lang="en-US" sz="1200" b="1">
                <a:latin typeface="Tahoma" pitchFamily="34" charset="0"/>
              </a:rPr>
              <a:t>ODBC</a:t>
            </a:r>
            <a:r>
              <a:rPr kumimoji="1" lang="ru-RU" sz="1200" b="1">
                <a:latin typeface="Tahoma" pitchFamily="34" charset="0"/>
              </a:rPr>
              <a:t>, </a:t>
            </a:r>
            <a:endParaRPr kumimoji="1" lang="en-US" sz="1200" b="1">
              <a:latin typeface="Tahoma" pitchFamily="34" charset="0"/>
            </a:endParaRPr>
          </a:p>
          <a:p>
            <a:r>
              <a:rPr kumimoji="1" lang="en-US" sz="1200" b="1">
                <a:latin typeface="Tahoma" pitchFamily="34" charset="0"/>
              </a:rPr>
              <a:t>RADIUS</a:t>
            </a:r>
            <a:endParaRPr kumimoji="1" lang="ru-RU" sz="1200" b="1">
              <a:latin typeface="Tahoma" pitchFamily="34" charset="0"/>
            </a:endParaRPr>
          </a:p>
        </p:txBody>
      </p:sp>
      <p:sp>
        <p:nvSpPr>
          <p:cNvPr id="10260" name="Text Box 19"/>
          <p:cNvSpPr txBox="1">
            <a:spLocks noChangeArrowheads="1"/>
          </p:cNvSpPr>
          <p:nvPr/>
        </p:nvSpPr>
        <p:spPr bwMode="auto">
          <a:xfrm>
            <a:off x="7921625" y="2924175"/>
            <a:ext cx="1189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ru-RU" sz="1200" b="1">
                <a:latin typeface="Tahoma" pitchFamily="34" charset="0"/>
              </a:rPr>
              <a:t>Внешние</a:t>
            </a:r>
            <a:r>
              <a:rPr kumimoji="1" lang="en-US" sz="1200" b="1">
                <a:latin typeface="Tahoma" pitchFamily="34" charset="0"/>
              </a:rPr>
              <a:t> </a:t>
            </a:r>
          </a:p>
          <a:p>
            <a:r>
              <a:rPr kumimoji="1" lang="ru-RU" sz="1200" b="1">
                <a:latin typeface="Tahoma" pitchFamily="34" charset="0"/>
              </a:rPr>
              <a:t>приложения</a:t>
            </a:r>
          </a:p>
        </p:txBody>
      </p:sp>
      <p:sp>
        <p:nvSpPr>
          <p:cNvPr id="623636" name="Line 20"/>
          <p:cNvSpPr>
            <a:spLocks noChangeShapeType="1"/>
          </p:cNvSpPr>
          <p:nvPr/>
        </p:nvSpPr>
        <p:spPr bwMode="auto">
          <a:xfrm>
            <a:off x="6659563" y="32845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23637" name="Line 21"/>
          <p:cNvSpPr>
            <a:spLocks noChangeShapeType="1"/>
          </p:cNvSpPr>
          <p:nvPr/>
        </p:nvSpPr>
        <p:spPr bwMode="auto">
          <a:xfrm>
            <a:off x="6659563" y="2276475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23638" name="Line 22"/>
          <p:cNvSpPr>
            <a:spLocks noChangeShapeType="1"/>
          </p:cNvSpPr>
          <p:nvPr/>
        </p:nvSpPr>
        <p:spPr bwMode="auto">
          <a:xfrm>
            <a:off x="6659563" y="42211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264" name="Text Box 23"/>
          <p:cNvSpPr txBox="1">
            <a:spLocks noChangeArrowheads="1"/>
          </p:cNvSpPr>
          <p:nvPr/>
        </p:nvSpPr>
        <p:spPr bwMode="auto">
          <a:xfrm>
            <a:off x="6013450" y="5237163"/>
            <a:ext cx="12954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sz="1200" b="1">
                <a:latin typeface="Tahoma" pitchFamily="34" charset="0"/>
              </a:rPr>
              <a:t>Call Management Subsystem </a:t>
            </a:r>
            <a:endParaRPr kumimoji="1" lang="ru-RU" sz="1200" b="1">
              <a:latin typeface="Tahoma" pitchFamily="34" charset="0"/>
            </a:endParaRPr>
          </a:p>
        </p:txBody>
      </p:sp>
      <p:sp>
        <p:nvSpPr>
          <p:cNvPr id="10265" name="Text Box 24"/>
          <p:cNvSpPr txBox="1">
            <a:spLocks noChangeArrowheads="1"/>
          </p:cNvSpPr>
          <p:nvPr/>
        </p:nvSpPr>
        <p:spPr bwMode="auto">
          <a:xfrm>
            <a:off x="2125663" y="3860800"/>
            <a:ext cx="1295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sz="1200" b="1">
                <a:latin typeface="Tahoma" pitchFamily="34" charset="0"/>
              </a:rPr>
              <a:t>ISUP Interface Subsystem </a:t>
            </a:r>
            <a:endParaRPr kumimoji="1" lang="ru-RU" sz="1200" b="1">
              <a:latin typeface="Tahoma" pitchFamily="34" charset="0"/>
            </a:endParaRPr>
          </a:p>
        </p:txBody>
      </p:sp>
      <p:sp>
        <p:nvSpPr>
          <p:cNvPr id="10266" name="Text Box 25"/>
          <p:cNvSpPr txBox="1">
            <a:spLocks noChangeArrowheads="1"/>
          </p:cNvSpPr>
          <p:nvPr/>
        </p:nvSpPr>
        <p:spPr bwMode="auto">
          <a:xfrm>
            <a:off x="2197100" y="5373688"/>
            <a:ext cx="12954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sz="1200" b="1">
                <a:latin typeface="Tahoma" pitchFamily="34" charset="0"/>
              </a:rPr>
              <a:t>VoIP Interface Subsystem </a:t>
            </a:r>
            <a:endParaRPr kumimoji="1" lang="ru-RU" sz="1200" b="1">
              <a:latin typeface="Tahoma" pitchFamily="34" charset="0"/>
            </a:endParaRPr>
          </a:p>
        </p:txBody>
      </p:sp>
      <p:pic>
        <p:nvPicPr>
          <p:cNvPr id="10267" name="Picture 26" descr="Pi_1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488" y="1196975"/>
            <a:ext cx="2873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3643" name="Line 27"/>
          <p:cNvSpPr>
            <a:spLocks noChangeShapeType="1"/>
          </p:cNvSpPr>
          <p:nvPr/>
        </p:nvSpPr>
        <p:spPr bwMode="auto">
          <a:xfrm flipV="1">
            <a:off x="3348038" y="1916113"/>
            <a:ext cx="2736850" cy="1728787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23644" name="Line 28"/>
          <p:cNvSpPr>
            <a:spLocks noChangeShapeType="1"/>
          </p:cNvSpPr>
          <p:nvPr/>
        </p:nvSpPr>
        <p:spPr bwMode="auto">
          <a:xfrm flipV="1">
            <a:off x="3419475" y="2133600"/>
            <a:ext cx="2665413" cy="2879725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10244" name="Object 29"/>
          <p:cNvGraphicFramePr>
            <a:graphicFrameLocks noChangeAspect="1"/>
          </p:cNvGraphicFramePr>
          <p:nvPr/>
        </p:nvGraphicFramePr>
        <p:xfrm>
          <a:off x="2195513" y="3357563"/>
          <a:ext cx="1152525" cy="576262"/>
        </p:xfrm>
        <a:graphic>
          <a:graphicData uri="http://schemas.openxmlformats.org/presentationml/2006/ole">
            <p:oleObj spid="_x0000_s10244" name="CorelDRAW" r:id="rId9" imgW="762000" imgH="292100" progId="CorelDRAW.Graphic.11">
              <p:embed/>
            </p:oleObj>
          </a:graphicData>
        </a:graphic>
      </p:graphicFrame>
      <p:graphicFrame>
        <p:nvGraphicFramePr>
          <p:cNvPr id="10245" name="Object 30"/>
          <p:cNvGraphicFramePr>
            <a:graphicFrameLocks noChangeAspect="1"/>
          </p:cNvGraphicFramePr>
          <p:nvPr/>
        </p:nvGraphicFramePr>
        <p:xfrm>
          <a:off x="2268538" y="4797425"/>
          <a:ext cx="1152525" cy="576263"/>
        </p:xfrm>
        <a:graphic>
          <a:graphicData uri="http://schemas.openxmlformats.org/presentationml/2006/ole">
            <p:oleObj spid="_x0000_s10245" name="CorelDRAW" r:id="rId10" imgW="762000" imgH="292100" progId="CorelDRAW.Graphic.11">
              <p:embed/>
            </p:oleObj>
          </a:graphicData>
        </a:graphic>
      </p:graphicFrame>
      <p:sp>
        <p:nvSpPr>
          <p:cNvPr id="47132" name="Cloud"/>
          <p:cNvSpPr>
            <a:spLocks noChangeAspect="1" noEditPoints="1" noChangeArrowheads="1"/>
          </p:cNvSpPr>
          <p:nvPr/>
        </p:nvSpPr>
        <p:spPr bwMode="auto">
          <a:xfrm>
            <a:off x="111125" y="3152775"/>
            <a:ext cx="1365250" cy="12128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7133" name="Cloud"/>
          <p:cNvSpPr>
            <a:spLocks noChangeAspect="1" noEditPoints="1" noChangeArrowheads="1"/>
          </p:cNvSpPr>
          <p:nvPr/>
        </p:nvSpPr>
        <p:spPr bwMode="auto">
          <a:xfrm>
            <a:off x="111125" y="4724400"/>
            <a:ext cx="1365250" cy="12128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2" name="Text Box 33"/>
          <p:cNvSpPr txBox="1">
            <a:spLocks noChangeArrowheads="1"/>
          </p:cNvSpPr>
          <p:nvPr/>
        </p:nvSpPr>
        <p:spPr bwMode="auto">
          <a:xfrm>
            <a:off x="107950" y="3476625"/>
            <a:ext cx="1079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sz="1600" b="1">
                <a:latin typeface="Tahoma" pitchFamily="34" charset="0"/>
              </a:rPr>
              <a:t>TDM</a:t>
            </a:r>
            <a:r>
              <a:rPr kumimoji="1" lang="ru-RU" sz="1600" b="1">
                <a:latin typeface="Tahoma" pitchFamily="34" charset="0"/>
              </a:rPr>
              <a:t>-</a:t>
            </a:r>
            <a:r>
              <a:rPr kumimoji="1" lang="en-US" sz="1600" b="1">
                <a:latin typeface="Tahoma" pitchFamily="34" charset="0"/>
              </a:rPr>
              <a:t> </a:t>
            </a:r>
            <a:r>
              <a:rPr kumimoji="1" lang="ru-RU" sz="1600" b="1">
                <a:latin typeface="Tahoma" pitchFamily="34" charset="0"/>
              </a:rPr>
              <a:t>сеть</a:t>
            </a:r>
          </a:p>
        </p:txBody>
      </p:sp>
      <p:sp>
        <p:nvSpPr>
          <p:cNvPr id="10273" name="Text Box 34"/>
          <p:cNvSpPr txBox="1">
            <a:spLocks noChangeArrowheads="1"/>
          </p:cNvSpPr>
          <p:nvPr/>
        </p:nvSpPr>
        <p:spPr bwMode="auto">
          <a:xfrm>
            <a:off x="323850" y="5084763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sz="2400" b="1">
                <a:latin typeface="Tahoma" pitchFamily="34" charset="0"/>
              </a:rPr>
              <a:t>NGN</a:t>
            </a:r>
            <a:endParaRPr kumimoji="1" lang="ru-RU" sz="2400" b="1">
              <a:latin typeface="Tahoma" pitchFamily="34" charset="0"/>
            </a:endParaRPr>
          </a:p>
        </p:txBody>
      </p:sp>
      <p:sp>
        <p:nvSpPr>
          <p:cNvPr id="623651" name="Line 35"/>
          <p:cNvSpPr>
            <a:spLocks noChangeShapeType="1"/>
          </p:cNvSpPr>
          <p:nvPr/>
        </p:nvSpPr>
        <p:spPr bwMode="auto">
          <a:xfrm>
            <a:off x="1403350" y="5157788"/>
            <a:ext cx="865188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23652" name="Line 36"/>
          <p:cNvSpPr>
            <a:spLocks noChangeShapeType="1"/>
          </p:cNvSpPr>
          <p:nvPr/>
        </p:nvSpPr>
        <p:spPr bwMode="auto">
          <a:xfrm>
            <a:off x="1331913" y="3646488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23653" name="Rectangle 37"/>
          <p:cNvSpPr>
            <a:spLocks noChangeArrowheads="1"/>
          </p:cNvSpPr>
          <p:nvPr/>
        </p:nvSpPr>
        <p:spPr bwMode="auto">
          <a:xfrm>
            <a:off x="406400" y="404813"/>
            <a:ext cx="87376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80000"/>
              </a:lnSpc>
              <a:spcBef>
                <a:spcPct val="5000"/>
              </a:spcBef>
              <a:defRPr/>
            </a:pP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Современная платформа интеллектуальных услуг</a:t>
            </a:r>
          </a:p>
        </p:txBody>
      </p:sp>
      <p:pic>
        <p:nvPicPr>
          <p:cNvPr id="10277" name="Picture 38" descr="Pi_1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68538" y="3573463"/>
            <a:ext cx="1619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8" name="Picture 39" descr="Pi_1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22513" y="5013325"/>
            <a:ext cx="161925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3656" name="Line 40"/>
          <p:cNvSpPr>
            <a:spLocks noChangeShapeType="1"/>
          </p:cNvSpPr>
          <p:nvPr/>
        </p:nvSpPr>
        <p:spPr bwMode="auto">
          <a:xfrm>
            <a:off x="1258888" y="2060575"/>
            <a:ext cx="865187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7142" name="Cloud"/>
          <p:cNvSpPr>
            <a:spLocks noChangeAspect="1" noEditPoints="1" noChangeArrowheads="1"/>
          </p:cNvSpPr>
          <p:nvPr/>
        </p:nvSpPr>
        <p:spPr bwMode="auto">
          <a:xfrm>
            <a:off x="4067175" y="1484313"/>
            <a:ext cx="1149350" cy="39592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81" name="Text Box 42"/>
          <p:cNvSpPr txBox="1">
            <a:spLocks noChangeArrowheads="1"/>
          </p:cNvSpPr>
          <p:nvPr/>
        </p:nvSpPr>
        <p:spPr bwMode="auto">
          <a:xfrm>
            <a:off x="4122738" y="3068638"/>
            <a:ext cx="11699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sz="1600" b="1">
                <a:latin typeface="Tahoma" pitchFamily="34" charset="0"/>
              </a:rPr>
              <a:t>TCP/IP</a:t>
            </a:r>
          </a:p>
          <a:p>
            <a:r>
              <a:rPr kumimoji="1" lang="en-US" sz="1600" b="1">
                <a:latin typeface="Tahoma" pitchFamily="34" charset="0"/>
              </a:rPr>
              <a:t>backbone</a:t>
            </a:r>
            <a:endParaRPr kumimoji="1" lang="ru-RU" sz="1600" b="1">
              <a:latin typeface="Tahoma" pitchFamily="34" charset="0"/>
            </a:endParaRPr>
          </a:p>
        </p:txBody>
      </p:sp>
      <p:sp>
        <p:nvSpPr>
          <p:cNvPr id="10282" name="Text Box 43"/>
          <p:cNvSpPr txBox="1">
            <a:spLocks noChangeArrowheads="1"/>
          </p:cNvSpPr>
          <p:nvPr/>
        </p:nvSpPr>
        <p:spPr bwMode="auto">
          <a:xfrm>
            <a:off x="1979613" y="2420938"/>
            <a:ext cx="12954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sz="1200" b="1">
                <a:latin typeface="Tahoma" pitchFamily="34" charset="0"/>
              </a:rPr>
              <a:t>INAP Interface Subsystem </a:t>
            </a:r>
            <a:endParaRPr kumimoji="1" lang="ru-RU" sz="1200" b="1">
              <a:latin typeface="Tahoma" pitchFamily="34" charset="0"/>
            </a:endParaRPr>
          </a:p>
        </p:txBody>
      </p:sp>
      <p:sp>
        <p:nvSpPr>
          <p:cNvPr id="10283" name="Text Box 44"/>
          <p:cNvSpPr txBox="1">
            <a:spLocks noChangeArrowheads="1"/>
          </p:cNvSpPr>
          <p:nvPr/>
        </p:nvSpPr>
        <p:spPr bwMode="auto">
          <a:xfrm>
            <a:off x="1447800" y="3387725"/>
            <a:ext cx="820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sz="1000" b="1">
                <a:latin typeface="Tahoma" pitchFamily="34" charset="0"/>
              </a:rPr>
              <a:t>SS7/ISUP</a:t>
            </a:r>
            <a:endParaRPr kumimoji="1" lang="ru-RU" sz="1000" b="1">
              <a:latin typeface="Tahoma" pitchFamily="34" charset="0"/>
            </a:endParaRPr>
          </a:p>
        </p:txBody>
      </p:sp>
      <p:sp>
        <p:nvSpPr>
          <p:cNvPr id="10284" name="Text Box 45"/>
          <p:cNvSpPr txBox="1">
            <a:spLocks noChangeArrowheads="1"/>
          </p:cNvSpPr>
          <p:nvPr/>
        </p:nvSpPr>
        <p:spPr bwMode="auto">
          <a:xfrm>
            <a:off x="1403350" y="1790700"/>
            <a:ext cx="936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sz="1000" b="1">
                <a:latin typeface="Tahoma" pitchFamily="34" charset="0"/>
              </a:rPr>
              <a:t>SS7/INAP</a:t>
            </a:r>
            <a:endParaRPr kumimoji="1" lang="ru-RU" sz="1000" b="1">
              <a:latin typeface="Tahoma" pitchFamily="34" charset="0"/>
            </a:endParaRPr>
          </a:p>
          <a:p>
            <a:r>
              <a:rPr kumimoji="1" lang="ru-RU" sz="1000" b="1">
                <a:latin typeface="Tahoma" pitchFamily="34" charset="0"/>
              </a:rPr>
              <a:t/>
            </a:r>
            <a:br>
              <a:rPr kumimoji="1" lang="ru-RU" sz="1000" b="1">
                <a:latin typeface="Tahoma" pitchFamily="34" charset="0"/>
              </a:rPr>
            </a:br>
            <a:r>
              <a:rPr kumimoji="1" lang="ru-RU" sz="1000" b="1">
                <a:latin typeface="Tahoma" pitchFamily="34" charset="0"/>
              </a:rPr>
              <a:t> (</a:t>
            </a:r>
            <a:r>
              <a:rPr kumimoji="1" lang="en-US" sz="1000" b="1">
                <a:latin typeface="Tahoma" pitchFamily="34" charset="0"/>
              </a:rPr>
              <a:t>E1 </a:t>
            </a:r>
            <a:r>
              <a:rPr kumimoji="1" lang="ru-RU" sz="1000" b="1">
                <a:latin typeface="Tahoma" pitchFamily="34" charset="0"/>
              </a:rPr>
              <a:t>или </a:t>
            </a:r>
            <a:r>
              <a:rPr kumimoji="1" lang="en-US" sz="1000" b="1">
                <a:latin typeface="Tahoma" pitchFamily="34" charset="0"/>
              </a:rPr>
              <a:t/>
            </a:r>
            <a:br>
              <a:rPr kumimoji="1" lang="en-US" sz="1000" b="1">
                <a:latin typeface="Tahoma" pitchFamily="34" charset="0"/>
              </a:rPr>
            </a:br>
            <a:r>
              <a:rPr kumimoji="1" lang="en-US" sz="1000" b="1">
                <a:latin typeface="Tahoma" pitchFamily="34" charset="0"/>
              </a:rPr>
              <a:t>SIGTRAN</a:t>
            </a:r>
            <a:r>
              <a:rPr kumimoji="1" lang="ru-RU" sz="1000" b="1">
                <a:latin typeface="Tahoma" pitchFamily="34" charset="0"/>
              </a:rPr>
              <a:t>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2544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0" y="2557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033463"/>
            <a:ext cx="82804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4211638" y="5373688"/>
            <a:ext cx="360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>
                <a:latin typeface="Times New Roman" pitchFamily="18" charset="0"/>
              </a:rPr>
              <a:t>б)</a:t>
            </a: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468313" y="1120775"/>
          <a:ext cx="8424862" cy="4179888"/>
        </p:xfrm>
        <a:graphic>
          <a:graphicData uri="http://schemas.openxmlformats.org/presentationml/2006/ole">
            <p:oleObj spid="_x0000_s11266" name="Visio" r:id="rId3" imgW="9537700" imgH="473710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48650" cy="633412"/>
          </a:xfrm>
        </p:spPr>
        <p:txBody>
          <a:bodyPr/>
          <a:lstStyle/>
          <a:p>
            <a:r>
              <a:rPr lang="ru-RU" sz="2800" smtClean="0">
                <a:cs typeface="Arial" pitchFamily="34" charset="0"/>
              </a:rPr>
              <a:t>Снижение стоимости бита информации</a:t>
            </a:r>
          </a:p>
        </p:txBody>
      </p:sp>
      <p:sp>
        <p:nvSpPr>
          <p:cNvPr id="44035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361113" y="6477000"/>
            <a:ext cx="2097087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/>
              <a:t>Page </a:t>
            </a:r>
            <a:fld id="{00FF92EA-9002-4B46-9F09-3017F92D66D7}" type="slidenum">
              <a:rPr lang="de-DE"/>
              <a:pPr/>
              <a:t>41</a:t>
            </a:fld>
            <a:endParaRPr lang="en-GB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413" y="758825"/>
            <a:ext cx="9396413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4"/>
          <p:cNvSpPr>
            <a:spLocks noGrp="1"/>
          </p:cNvSpPr>
          <p:nvPr>
            <p:ph type="dt" sz="quarter" idx="4294967295"/>
          </p:nvPr>
        </p:nvSpPr>
        <p:spPr bwMode="auto">
          <a:xfrm>
            <a:off x="6361113" y="6477000"/>
            <a:ext cx="2097087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784225"/>
            <a:r>
              <a:rPr lang="de-DE"/>
              <a:t>Page </a:t>
            </a:r>
            <a:fld id="{94039427-3ED5-4E38-A2BD-0A23B7E56763}" type="slidenum">
              <a:rPr lang="de-DE"/>
              <a:pPr defTabSz="784225"/>
              <a:t>42</a:t>
            </a:fld>
            <a:endParaRPr lang="en-GB"/>
          </a:p>
        </p:txBody>
      </p:sp>
      <p:sp>
        <p:nvSpPr>
          <p:cNvPr id="460856" name="AutoShape 56"/>
          <p:cNvSpPr>
            <a:spLocks noChangeArrowheads="1"/>
          </p:cNvSpPr>
          <p:nvPr/>
        </p:nvSpPr>
        <p:spPr bwMode="auto">
          <a:xfrm>
            <a:off x="468313" y="1557338"/>
            <a:ext cx="8424862" cy="3457575"/>
          </a:xfrm>
          <a:prstGeom prst="rightArrow">
            <a:avLst>
              <a:gd name="adj1" fmla="val 71157"/>
              <a:gd name="adj2" fmla="val 49500"/>
            </a:avLst>
          </a:prstGeom>
          <a:gradFill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hlink">
                  <a:alpha val="39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5060" name="Group 61"/>
          <p:cNvGrpSpPr>
            <a:grpSpLocks/>
          </p:cNvGrpSpPr>
          <p:nvPr/>
        </p:nvGrpSpPr>
        <p:grpSpPr bwMode="auto">
          <a:xfrm>
            <a:off x="5219700" y="1773238"/>
            <a:ext cx="3240088" cy="2447925"/>
            <a:chOff x="3288" y="1117"/>
            <a:chExt cx="2041" cy="1542"/>
          </a:xfrm>
        </p:grpSpPr>
        <p:pic>
          <p:nvPicPr>
            <p:cNvPr id="45084" name="Picture 7"/>
            <p:cNvPicPr>
              <a:picLocks noChangeArrowheads="1"/>
            </p:cNvPicPr>
            <p:nvPr/>
          </p:nvPicPr>
          <p:blipFill>
            <a:blip r:embed="rId3" cstate="print"/>
            <a:srcRect r="10951"/>
            <a:stretch>
              <a:fillRect/>
            </a:stretch>
          </p:blipFill>
          <p:spPr bwMode="auto">
            <a:xfrm>
              <a:off x="3288" y="1888"/>
              <a:ext cx="1020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85" name="Picture 8"/>
            <p:cNvPicPr>
              <a:picLocks noChangeArrowheads="1"/>
            </p:cNvPicPr>
            <p:nvPr/>
          </p:nvPicPr>
          <p:blipFill>
            <a:blip r:embed="rId4" cstate="print"/>
            <a:srcRect l="6300" r="5881"/>
            <a:stretch>
              <a:fillRect/>
            </a:stretch>
          </p:blipFill>
          <p:spPr bwMode="auto">
            <a:xfrm>
              <a:off x="4309" y="1888"/>
              <a:ext cx="1020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86" name="Picture 9"/>
            <p:cNvPicPr>
              <a:picLocks noChangeArrowheads="1"/>
            </p:cNvPicPr>
            <p:nvPr/>
          </p:nvPicPr>
          <p:blipFill>
            <a:blip r:embed="rId5" cstate="print"/>
            <a:srcRect r="11559"/>
            <a:stretch>
              <a:fillRect/>
            </a:stretch>
          </p:blipFill>
          <p:spPr bwMode="auto">
            <a:xfrm>
              <a:off x="4309" y="1117"/>
              <a:ext cx="1020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87" name="Picture 10"/>
            <p:cNvPicPr>
              <a:picLocks noChangeArrowheads="1"/>
            </p:cNvPicPr>
            <p:nvPr/>
          </p:nvPicPr>
          <p:blipFill>
            <a:blip r:embed="rId6" cstate="print"/>
            <a:srcRect r="945"/>
            <a:stretch>
              <a:fillRect/>
            </a:stretch>
          </p:blipFill>
          <p:spPr bwMode="auto">
            <a:xfrm>
              <a:off x="3288" y="1117"/>
              <a:ext cx="1020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5061" name="Picture 15"/>
          <p:cNvPicPr>
            <a:picLocks noChangeArrowheads="1"/>
          </p:cNvPicPr>
          <p:nvPr/>
        </p:nvPicPr>
        <p:blipFill>
          <a:blip r:embed="rId7" cstate="print"/>
          <a:srcRect r="11377"/>
          <a:stretch>
            <a:fillRect/>
          </a:stretch>
        </p:blipFill>
        <p:spPr bwMode="auto">
          <a:xfrm>
            <a:off x="755650" y="1773238"/>
            <a:ext cx="32400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AutoShape 21"/>
          <p:cNvSpPr>
            <a:spLocks noChangeArrowheads="1"/>
          </p:cNvSpPr>
          <p:nvPr/>
        </p:nvSpPr>
        <p:spPr bwMode="auto">
          <a:xfrm>
            <a:off x="5216525" y="4294188"/>
            <a:ext cx="3240088" cy="504825"/>
          </a:xfrm>
          <a:prstGeom prst="roundRect">
            <a:avLst>
              <a:gd name="adj" fmla="val 9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1001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81998" tIns="41002" rIns="81998" bIns="41002" anchor="ctr"/>
          <a:lstStyle/>
          <a:p>
            <a:pPr algn="ctr" defTabSz="835025">
              <a:buClr>
                <a:srgbClr val="CC9900"/>
              </a:buClr>
              <a:buFont typeface="Wingdings" pitchFamily="2" charset="2"/>
              <a:buNone/>
              <a:defRPr/>
            </a:pPr>
            <a:endParaRPr lang="en-US" altLang="zh-CN" sz="140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33799" name="AutoShape 19"/>
          <p:cNvSpPr>
            <a:spLocks noChangeArrowheads="1"/>
          </p:cNvSpPr>
          <p:nvPr/>
        </p:nvSpPr>
        <p:spPr bwMode="auto">
          <a:xfrm>
            <a:off x="755650" y="4294188"/>
            <a:ext cx="3240088" cy="504825"/>
          </a:xfrm>
          <a:prstGeom prst="roundRect">
            <a:avLst>
              <a:gd name="adj" fmla="val 9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1001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81998" tIns="41002" rIns="81998" bIns="41002" anchor="ctr"/>
          <a:lstStyle/>
          <a:p>
            <a:pPr algn="ctr" defTabSz="835025">
              <a:buClr>
                <a:srgbClr val="CC9900"/>
              </a:buClr>
              <a:buFont typeface="Wingdings" pitchFamily="2" charset="2"/>
              <a:buNone/>
              <a:defRPr/>
            </a:pPr>
            <a:endParaRPr lang="en-US" altLang="zh-CN" sz="140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45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cs typeface="Arial" pitchFamily="34" charset="0"/>
              </a:rPr>
              <a:t>Правила игры меняются</a:t>
            </a:r>
            <a:endParaRPr lang="en-US" smtClean="0">
              <a:cs typeface="Arial" pitchFamily="34" charset="0"/>
            </a:endParaRPr>
          </a:p>
        </p:txBody>
      </p:sp>
      <p:sp>
        <p:nvSpPr>
          <p:cNvPr id="450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44500" y="5157788"/>
            <a:ext cx="3695700" cy="1277937"/>
          </a:xfrm>
        </p:spPr>
        <p:txBody>
          <a:bodyPr/>
          <a:lstStyle/>
          <a:p>
            <a:pPr defTabSz="982663" eaLnBrk="1" hangingPunct="1">
              <a:buFontTx/>
              <a:buNone/>
            </a:pPr>
            <a:r>
              <a:rPr lang="ru-RU" sz="1600" smtClean="0">
                <a:cs typeface="Arial" pitchFamily="34" charset="0"/>
              </a:rPr>
              <a:t>Услуги</a:t>
            </a:r>
            <a:r>
              <a:rPr lang="en-CA" sz="1600" smtClean="0">
                <a:cs typeface="Arial" pitchFamily="34" charset="0"/>
              </a:rPr>
              <a:t>:	</a:t>
            </a:r>
            <a:r>
              <a:rPr lang="ru-RU" sz="1600" smtClean="0">
                <a:cs typeface="Arial" pitchFamily="34" charset="0"/>
              </a:rPr>
              <a:t>Голос</a:t>
            </a:r>
            <a:r>
              <a:rPr lang="en-CA" sz="1600" smtClean="0">
                <a:cs typeface="Arial" pitchFamily="34" charset="0"/>
              </a:rPr>
              <a:t>, SMS</a:t>
            </a:r>
          </a:p>
          <a:p>
            <a:pPr defTabSz="982663" eaLnBrk="1" hangingPunct="1">
              <a:buFontTx/>
              <a:buNone/>
            </a:pPr>
            <a:r>
              <a:rPr lang="ru-RU" sz="1600" smtClean="0">
                <a:cs typeface="Arial" pitchFamily="34" charset="0"/>
              </a:rPr>
              <a:t>Модель</a:t>
            </a:r>
            <a:r>
              <a:rPr lang="en-CA" sz="1600" smtClean="0">
                <a:cs typeface="Arial" pitchFamily="34" charset="0"/>
              </a:rPr>
              <a:t>:	</a:t>
            </a:r>
            <a:r>
              <a:rPr lang="en-US" sz="1600" smtClean="0">
                <a:cs typeface="Arial" pitchFamily="34" charset="0"/>
              </a:rPr>
              <a:t>ARPU, </a:t>
            </a:r>
            <a:r>
              <a:rPr lang="ru-RU" sz="1600" smtClean="0">
                <a:cs typeface="Arial" pitchFamily="34" charset="0"/>
              </a:rPr>
              <a:t>Минуты</a:t>
            </a:r>
            <a:endParaRPr lang="en-US" sz="1600" smtClean="0">
              <a:cs typeface="Arial" pitchFamily="34" charset="0"/>
            </a:endParaRPr>
          </a:p>
        </p:txBody>
      </p:sp>
      <p:sp>
        <p:nvSpPr>
          <p:cNvPr id="450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08550" y="5157788"/>
            <a:ext cx="3695700" cy="1277937"/>
          </a:xfrm>
        </p:spPr>
        <p:txBody>
          <a:bodyPr/>
          <a:lstStyle/>
          <a:p>
            <a:pPr defTabSz="982663" eaLnBrk="1" hangingPunct="1">
              <a:buFontTx/>
              <a:buNone/>
            </a:pPr>
            <a:r>
              <a:rPr lang="ru-RU" sz="1600" smtClean="0">
                <a:cs typeface="Arial" pitchFamily="34" charset="0"/>
              </a:rPr>
              <a:t>Услуги</a:t>
            </a:r>
            <a:r>
              <a:rPr lang="en-CA" sz="1600" smtClean="0">
                <a:cs typeface="Arial" pitchFamily="34" charset="0"/>
              </a:rPr>
              <a:t>:	</a:t>
            </a:r>
            <a:r>
              <a:rPr lang="ru-RU" sz="1600" smtClean="0">
                <a:cs typeface="Arial" pitchFamily="34" charset="0"/>
              </a:rPr>
              <a:t>Данные </a:t>
            </a:r>
            <a:endParaRPr lang="en-CA" sz="1600" smtClean="0">
              <a:cs typeface="Arial" pitchFamily="34" charset="0"/>
            </a:endParaRPr>
          </a:p>
          <a:p>
            <a:pPr defTabSz="982663" eaLnBrk="1" hangingPunct="1">
              <a:buFontTx/>
              <a:buNone/>
            </a:pPr>
            <a:r>
              <a:rPr lang="ru-RU" sz="1600" smtClean="0">
                <a:cs typeface="Arial" pitchFamily="34" charset="0"/>
              </a:rPr>
              <a:t>Модель</a:t>
            </a:r>
            <a:r>
              <a:rPr lang="en-CA" sz="1600" smtClean="0">
                <a:cs typeface="Arial" pitchFamily="34" charset="0"/>
              </a:rPr>
              <a:t>:	</a:t>
            </a:r>
            <a:r>
              <a:rPr lang="ru-RU" sz="1600" smtClean="0">
                <a:cs typeface="Arial" pitchFamily="34" charset="0"/>
              </a:rPr>
              <a:t>Доход с бита</a:t>
            </a:r>
            <a:endParaRPr lang="en-US" sz="1600" smtClean="0">
              <a:cs typeface="Arial" pitchFamily="34" charset="0"/>
            </a:endParaRPr>
          </a:p>
        </p:txBody>
      </p:sp>
      <p:grpSp>
        <p:nvGrpSpPr>
          <p:cNvPr id="45071" name="Group 47"/>
          <p:cNvGrpSpPr>
            <a:grpSpLocks/>
          </p:cNvGrpSpPr>
          <p:nvPr/>
        </p:nvGrpSpPr>
        <p:grpSpPr bwMode="auto">
          <a:xfrm>
            <a:off x="3429000" y="4929188"/>
            <a:ext cx="1076325" cy="1079500"/>
            <a:chOff x="2018" y="890"/>
            <a:chExt cx="678" cy="680"/>
          </a:xfrm>
        </p:grpSpPr>
        <p:pic>
          <p:nvPicPr>
            <p:cNvPr id="45082" name="Picture 14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DFF"/>
                </a:clrFrom>
                <a:clrTo>
                  <a:srgbClr val="FFFD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18" y="890"/>
              <a:ext cx="678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22" name="Text Box 22"/>
            <p:cNvSpPr txBox="1">
              <a:spLocks noChangeArrowheads="1"/>
            </p:cNvSpPr>
            <p:nvPr/>
          </p:nvSpPr>
          <p:spPr bwMode="auto">
            <a:xfrm>
              <a:off x="2064" y="890"/>
              <a:ext cx="589" cy="6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pPr>
                <a:defRPr/>
              </a:pPr>
              <a:r>
                <a:rPr lang="en-CA" sz="3600">
                  <a:solidFill>
                    <a:srgbClr val="1C1C1C"/>
                  </a:solidFill>
                  <a:latin typeface="Arial Black" pitchFamily="34" charset="0"/>
                  <a:ea typeface="Arial" charset="0"/>
                  <a:cs typeface="Arial" charset="0"/>
                </a:rPr>
                <a:t>$</a:t>
              </a:r>
              <a:endParaRPr lang="en-US" sz="3600">
                <a:solidFill>
                  <a:srgbClr val="1C1C1C"/>
                </a:solidFill>
                <a:latin typeface="Arial Black" pitchFamily="34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45072" name="Text Box 40"/>
          <p:cNvSpPr txBox="1">
            <a:spLocks noChangeArrowheads="1"/>
          </p:cNvSpPr>
          <p:nvPr/>
        </p:nvSpPr>
        <p:spPr bwMode="auto">
          <a:xfrm>
            <a:off x="5414963" y="4222750"/>
            <a:ext cx="1028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ru-RU" sz="1600">
                <a:solidFill>
                  <a:schemeClr val="bg1"/>
                </a:solidFill>
              </a:rPr>
              <a:t>Прибыль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45073" name="Text Box 41"/>
          <p:cNvSpPr txBox="1">
            <a:spLocks noChangeArrowheads="1"/>
          </p:cNvSpPr>
          <p:nvPr/>
        </p:nvSpPr>
        <p:spPr bwMode="auto">
          <a:xfrm>
            <a:off x="949325" y="4227513"/>
            <a:ext cx="1028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ru-RU" sz="1600">
                <a:solidFill>
                  <a:schemeClr val="bg1"/>
                </a:solidFill>
              </a:rPr>
              <a:t>Прибыль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45074" name="Text Box 42"/>
          <p:cNvSpPr txBox="1">
            <a:spLocks noChangeArrowheads="1"/>
          </p:cNvSpPr>
          <p:nvPr/>
        </p:nvSpPr>
        <p:spPr bwMode="auto">
          <a:xfrm>
            <a:off x="7054850" y="4222750"/>
            <a:ext cx="1549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600">
                <a:solidFill>
                  <a:schemeClr val="bg1"/>
                </a:solidFill>
              </a:rPr>
              <a:t>Новые </a:t>
            </a:r>
          </a:p>
          <a:p>
            <a:pPr algn="ctr"/>
            <a:r>
              <a:rPr lang="ru-RU" sz="1600">
                <a:solidFill>
                  <a:schemeClr val="bg1"/>
                </a:solidFill>
              </a:rPr>
              <a:t>услуги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45075" name="Text Box 43"/>
          <p:cNvSpPr txBox="1">
            <a:spLocks noChangeArrowheads="1"/>
          </p:cNvSpPr>
          <p:nvPr/>
        </p:nvSpPr>
        <p:spPr bwMode="auto">
          <a:xfrm>
            <a:off x="2832100" y="4227513"/>
            <a:ext cx="10080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ru-RU" sz="1600">
                <a:solidFill>
                  <a:schemeClr val="bg1"/>
                </a:solidFill>
              </a:rPr>
              <a:t>Рост </a:t>
            </a:r>
            <a:endParaRPr lang="en-CA" sz="1600">
              <a:solidFill>
                <a:schemeClr val="bg1"/>
              </a:solidFill>
            </a:endParaRPr>
          </a:p>
          <a:p>
            <a:pPr algn="ctr"/>
            <a:r>
              <a:rPr lang="en-CA" sz="1600">
                <a:solidFill>
                  <a:schemeClr val="bg1"/>
                </a:solidFill>
              </a:rPr>
              <a:t>MOU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45076" name="AutoShape 44"/>
          <p:cNvSpPr>
            <a:spLocks noChangeArrowheads="1"/>
          </p:cNvSpPr>
          <p:nvPr/>
        </p:nvSpPr>
        <p:spPr bwMode="auto">
          <a:xfrm>
            <a:off x="2124075" y="4324350"/>
            <a:ext cx="504825" cy="401638"/>
          </a:xfrm>
          <a:prstGeom prst="rightArrow">
            <a:avLst>
              <a:gd name="adj1" fmla="val 50000"/>
              <a:gd name="adj2" fmla="val 31423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5077" name="AutoShape 45"/>
          <p:cNvSpPr>
            <a:spLocks noChangeArrowheads="1"/>
          </p:cNvSpPr>
          <p:nvPr/>
        </p:nvSpPr>
        <p:spPr bwMode="auto">
          <a:xfrm>
            <a:off x="6588125" y="4324350"/>
            <a:ext cx="504825" cy="401638"/>
          </a:xfrm>
          <a:prstGeom prst="rightArrow">
            <a:avLst>
              <a:gd name="adj1" fmla="val 50000"/>
              <a:gd name="adj2" fmla="val 31423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45078" name="Picture 5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00925" y="4857750"/>
            <a:ext cx="17430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9" name="Rectangle 58"/>
          <p:cNvSpPr>
            <a:spLocks noChangeArrowheads="1"/>
          </p:cNvSpPr>
          <p:nvPr/>
        </p:nvSpPr>
        <p:spPr bwMode="auto">
          <a:xfrm>
            <a:off x="8675688" y="4724400"/>
            <a:ext cx="288925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5080" name="Rectangle 59"/>
          <p:cNvSpPr>
            <a:spLocks noChangeArrowheads="1"/>
          </p:cNvSpPr>
          <p:nvPr/>
        </p:nvSpPr>
        <p:spPr bwMode="auto">
          <a:xfrm>
            <a:off x="684213" y="1287463"/>
            <a:ext cx="18875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1255713">
              <a:spcBef>
                <a:spcPct val="20000"/>
              </a:spcBef>
              <a:buClr>
                <a:schemeClr val="tx1"/>
              </a:buClr>
            </a:pPr>
            <a:r>
              <a:rPr lang="ru-RU" sz="2400">
                <a:solidFill>
                  <a:schemeClr val="bg2"/>
                </a:solidFill>
              </a:rPr>
              <a:t>Эра </a:t>
            </a:r>
            <a:r>
              <a:rPr lang="en-CA" sz="2400">
                <a:solidFill>
                  <a:schemeClr val="bg2"/>
                </a:solidFill>
              </a:rPr>
              <a:t>2G</a:t>
            </a:r>
          </a:p>
        </p:txBody>
      </p:sp>
      <p:sp>
        <p:nvSpPr>
          <p:cNvPr id="45081" name="Rectangle 60"/>
          <p:cNvSpPr>
            <a:spLocks noChangeArrowheads="1"/>
          </p:cNvSpPr>
          <p:nvPr/>
        </p:nvSpPr>
        <p:spPr bwMode="auto">
          <a:xfrm>
            <a:off x="5076825" y="1287463"/>
            <a:ext cx="20669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1255713">
              <a:spcBef>
                <a:spcPct val="20000"/>
              </a:spcBef>
              <a:buClr>
                <a:schemeClr val="tx1"/>
              </a:buClr>
            </a:pPr>
            <a:r>
              <a:rPr lang="ru-RU" sz="2400">
                <a:solidFill>
                  <a:schemeClr val="bg2"/>
                </a:solidFill>
              </a:rPr>
              <a:t>Эра </a:t>
            </a:r>
            <a:r>
              <a:rPr lang="en-CA" sz="2400">
                <a:solidFill>
                  <a:schemeClr val="bg2"/>
                </a:solidFill>
              </a:rPr>
              <a:t>3G</a:t>
            </a:r>
            <a:r>
              <a:rPr lang="en-US" sz="2400">
                <a:solidFill>
                  <a:schemeClr val="bg2"/>
                </a:solidFill>
              </a:rPr>
              <a:t>/4G</a:t>
            </a:r>
            <a:endParaRPr lang="en-CA" sz="24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361113" y="6477000"/>
            <a:ext cx="2097087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784225"/>
            <a:r>
              <a:rPr lang="de-DE"/>
              <a:t>Page </a:t>
            </a:r>
            <a:fld id="{44F7DD92-3328-4E6A-AA97-56D5F373392A}" type="slidenum">
              <a:rPr lang="de-DE"/>
              <a:pPr defTabSz="784225"/>
              <a:t>43</a:t>
            </a:fld>
            <a:endParaRPr lang="en-GB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cs typeface="Arial" pitchFamily="34" charset="0"/>
              </a:rPr>
              <a:t>Услуги местоположения</a:t>
            </a:r>
            <a:endParaRPr lang="en-US" smtClean="0">
              <a:cs typeface="Arial" pitchFamily="34" charset="0"/>
            </a:endParaRP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35713" y="1714500"/>
            <a:ext cx="2808287" cy="55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sz="1400" smtClean="0">
                <a:solidFill>
                  <a:srgbClr val="000000"/>
                </a:solidFill>
                <a:cs typeface="Arial" pitchFamily="34" charset="0"/>
                <a:sym typeface="Wingdings" pitchFamily="2" charset="2"/>
              </a:rPr>
              <a:t>	 </a:t>
            </a:r>
            <a:r>
              <a:rPr lang="ru-RU" sz="1400" smtClean="0">
                <a:solidFill>
                  <a:srgbClr val="000000"/>
                </a:solidFill>
                <a:cs typeface="Arial" pitchFamily="34" charset="0"/>
                <a:sym typeface="Wingdings" pitchFamily="2" charset="2"/>
              </a:rPr>
              <a:t>Услуги местоположения нового поколения</a:t>
            </a:r>
            <a:endParaRPr lang="en-US" sz="140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54276" name="Picture 8"/>
          <p:cNvPicPr>
            <a:picLocks noChangeAspect="1" noChangeArrowheads="1"/>
          </p:cNvPicPr>
          <p:nvPr/>
        </p:nvPicPr>
        <p:blipFill>
          <a:blip r:embed="rId3" cstate="print"/>
          <a:srcRect l="14761" t="21109" r="14761" b="12764"/>
          <a:stretch>
            <a:fillRect/>
          </a:stretch>
        </p:blipFill>
        <p:spPr bwMode="auto">
          <a:xfrm>
            <a:off x="468313" y="1484313"/>
            <a:ext cx="5819775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46086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1484313"/>
            <a:ext cx="649288" cy="395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pic>
        <p:nvPicPr>
          <p:cNvPr id="530463" name="Picture 31"/>
          <p:cNvPicPr>
            <a:picLocks noChangeAspect="1" noChangeArrowheads="1"/>
          </p:cNvPicPr>
          <p:nvPr/>
        </p:nvPicPr>
        <p:blipFill>
          <a:blip r:embed="rId6" cstate="print"/>
          <a:srcRect t="3500"/>
          <a:stretch>
            <a:fillRect/>
          </a:stretch>
        </p:blipFill>
        <p:spPr bwMode="auto">
          <a:xfrm>
            <a:off x="4284663" y="3068638"/>
            <a:ext cx="4114800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30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0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715375" cy="714375"/>
          </a:xfrm>
        </p:spPr>
        <p:txBody>
          <a:bodyPr/>
          <a:lstStyle/>
          <a:p>
            <a:r>
              <a:rPr kumimoji="0" lang="ru-RU" sz="3600" smtClean="0">
                <a:solidFill>
                  <a:srgbClr val="FF0000"/>
                </a:solidFill>
                <a:cs typeface="Arial" pitchFamily="34" charset="0"/>
              </a:rPr>
              <a:t>Отличия Интернет-ТВ от обычного</a:t>
            </a:r>
            <a:r>
              <a:rPr kumimoji="0" lang="ru-RU" smtClean="0">
                <a:solidFill>
                  <a:srgbClr val="FF0000"/>
                </a:solidFill>
                <a:cs typeface="Arial" pitchFamily="34" charset="0"/>
              </a:rPr>
              <a:t/>
            </a:r>
            <a:br>
              <a:rPr kumimoji="0" lang="ru-RU" smtClean="0">
                <a:solidFill>
                  <a:srgbClr val="FF0000"/>
                </a:solidFill>
                <a:cs typeface="Arial" pitchFamily="34" charset="0"/>
              </a:rPr>
            </a:br>
            <a:endParaRPr kumimoji="0" lang="en-US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47107" name="Содержимое 2"/>
          <p:cNvSpPr>
            <a:spLocks noGrp="1"/>
          </p:cNvSpPr>
          <p:nvPr>
            <p:ph idx="1"/>
          </p:nvPr>
        </p:nvSpPr>
        <p:spPr>
          <a:xfrm>
            <a:off x="500063" y="928688"/>
            <a:ext cx="8464550" cy="5453062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ru-RU" sz="2000" smtClean="0">
                <a:cs typeface="Times New Roman" pitchFamily="18" charset="0"/>
              </a:rPr>
              <a:t> </a:t>
            </a:r>
            <a:endParaRPr kumimoji="0" lang="en-US" sz="2000" smtClean="0"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ru-RU" sz="2400" smtClean="0">
                <a:cs typeface="Times New Roman" pitchFamily="18" charset="0"/>
              </a:rPr>
              <a:t>* </a:t>
            </a:r>
            <a:r>
              <a:rPr kumimoji="0" lang="ru-RU" sz="2000" smtClean="0">
                <a:cs typeface="Times New Roman" pitchFamily="18" charset="0"/>
              </a:rPr>
              <a:t>Дает увидеть то, что ты хочешь, тогда, когда тебе это удобно. </a:t>
            </a:r>
            <a:br>
              <a:rPr kumimoji="0" lang="ru-RU" sz="2000" smtClean="0">
                <a:cs typeface="Times New Roman" pitchFamily="18" charset="0"/>
              </a:rPr>
            </a:br>
            <a:r>
              <a:rPr kumimoji="0" lang="ru-RU" sz="2000" smtClean="0">
                <a:cs typeface="Times New Roman" pitchFamily="18" charset="0"/>
              </a:rPr>
              <a:t>* Архив программ остается на сайте и доступен. </a:t>
            </a:r>
            <a:br>
              <a:rPr kumimoji="0" lang="ru-RU" sz="2000" smtClean="0">
                <a:cs typeface="Times New Roman" pitchFamily="18" charset="0"/>
              </a:rPr>
            </a:br>
            <a:r>
              <a:rPr kumimoji="0" lang="ru-RU" sz="2000" smtClean="0">
                <a:cs typeface="Times New Roman" pitchFamily="18" charset="0"/>
              </a:rPr>
              <a:t>* Хронометраж программ заметно меньше. </a:t>
            </a:r>
            <a:br>
              <a:rPr kumimoji="0" lang="ru-RU" sz="2000" smtClean="0">
                <a:cs typeface="Times New Roman" pitchFamily="18" charset="0"/>
              </a:rPr>
            </a:br>
            <a:r>
              <a:rPr kumimoji="0" lang="ru-RU" sz="2000" smtClean="0">
                <a:cs typeface="Times New Roman" pitchFamily="18" charset="0"/>
              </a:rPr>
              <a:t>* Прайм-тайм — дневной (офисный). </a:t>
            </a:r>
            <a:br>
              <a:rPr kumimoji="0" lang="ru-RU" sz="2000" smtClean="0">
                <a:cs typeface="Times New Roman" pitchFamily="18" charset="0"/>
              </a:rPr>
            </a:br>
            <a:r>
              <a:rPr kumimoji="0" lang="ru-RU" sz="2000" smtClean="0">
                <a:cs typeface="Times New Roman" pitchFamily="18" charset="0"/>
              </a:rPr>
              <a:t>* Можно точно сказать, сколько человек посмотрело программу. </a:t>
            </a:r>
            <a:br>
              <a:rPr kumimoji="0" lang="ru-RU" sz="2000" smtClean="0">
                <a:cs typeface="Times New Roman" pitchFamily="18" charset="0"/>
              </a:rPr>
            </a:br>
            <a:r>
              <a:rPr kumimoji="0" lang="ru-RU" sz="2000" smtClean="0">
                <a:cs typeface="Times New Roman" pitchFamily="18" charset="0"/>
              </a:rPr>
              <a:t>* Большая интерактивность. </a:t>
            </a:r>
            <a:br>
              <a:rPr kumimoji="0" lang="ru-RU" sz="2000" smtClean="0">
                <a:cs typeface="Times New Roman" pitchFamily="18" charset="0"/>
              </a:rPr>
            </a:br>
            <a:r>
              <a:rPr kumimoji="0" lang="ru-RU" sz="2000" smtClean="0">
                <a:cs typeface="Times New Roman" pitchFamily="18" charset="0"/>
              </a:rPr>
              <a:t>* Свобода творчества. </a:t>
            </a:r>
            <a:br>
              <a:rPr kumimoji="0" lang="ru-RU" sz="2000" smtClean="0">
                <a:cs typeface="Times New Roman" pitchFamily="18" charset="0"/>
              </a:rPr>
            </a:br>
            <a:r>
              <a:rPr kumimoji="0" lang="ru-RU" sz="2000" smtClean="0">
                <a:cs typeface="Times New Roman" pitchFamily="18" charset="0"/>
              </a:rPr>
              <a:t>* Большая гибкость: можно переделать непонравившуюся программу, пользователь простит. </a:t>
            </a:r>
            <a:br>
              <a:rPr kumimoji="0" lang="ru-RU" sz="2000" smtClean="0">
                <a:cs typeface="Times New Roman" pitchFamily="18" charset="0"/>
              </a:rPr>
            </a:br>
            <a:r>
              <a:rPr kumimoji="0" lang="ru-RU" sz="2000" smtClean="0">
                <a:cs typeface="Times New Roman" pitchFamily="18" charset="0"/>
              </a:rPr>
              <a:t>* Для интернет-зрителей это протестное телесмотрение: они или уже прекратили смотреть телевизор, или смотрят его эпизодически.</a:t>
            </a:r>
            <a:endParaRPr kumimoji="0" lang="en-US" sz="2000" smtClean="0"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5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 rot="-5400000">
            <a:off x="984429" y="790201"/>
            <a:ext cx="1948903" cy="3225974"/>
            <a:chOff x="5421247" y="714358"/>
            <a:chExt cx="3053619" cy="5054586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8620"/>
            <a:stretch>
              <a:fillRect/>
            </a:stretch>
          </p:blipFill>
          <p:spPr bwMode="auto">
            <a:xfrm>
              <a:off x="5421247" y="714358"/>
              <a:ext cx="3053619" cy="5054586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pic>
          <p:nvPicPr>
            <p:cNvPr id="25" name="Picture 5" descr="http://upload.wikimedia.org/wikipedia/fr/e/e1/Huawei-Logo.png"/>
            <p:cNvPicPr>
              <a:picLocks noChangeAspect="1" noChangeArrowheads="1"/>
            </p:cNvPicPr>
            <p:nvPr/>
          </p:nvPicPr>
          <p:blipFill>
            <a:blip r:embed="rId4" cstate="print"/>
            <a:srcRect l="-5906" t="-5906" r="-5906" b="-5906"/>
            <a:stretch>
              <a:fillRect/>
            </a:stretch>
          </p:blipFill>
          <p:spPr bwMode="auto">
            <a:xfrm>
              <a:off x="6143636" y="2500306"/>
              <a:ext cx="1286888" cy="1286888"/>
            </a:xfrm>
            <a:prstGeom prst="rect">
              <a:avLst/>
            </a:prstGeom>
            <a:solidFill>
              <a:schemeClr val="bg1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</p:pic>
      </p:grpSp>
      <p:sp>
        <p:nvSpPr>
          <p:cNvPr id="48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cs typeface="Arial" pitchFamily="34" charset="0"/>
              </a:rPr>
              <a:t>Услуга «Три экрана»</a:t>
            </a:r>
            <a:endParaRPr lang="en-CA" smtClean="0">
              <a:cs typeface="Arial" pitchFamily="34" charset="0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4500562" y="1428736"/>
            <a:ext cx="4313595" cy="3214710"/>
            <a:chOff x="4768426" y="476251"/>
            <a:chExt cx="4027843" cy="3004756"/>
          </a:xfrm>
          <a:effectLst>
            <a:reflection blurRad="6350" stA="52000" endA="300" endPos="35000" dir="5400000" sy="-100000" algn="bl" rotWithShape="0"/>
          </a:effectLst>
        </p:grpSpPr>
        <p:grpSp>
          <p:nvGrpSpPr>
            <p:cNvPr id="4" name="Group 24"/>
            <p:cNvGrpSpPr/>
            <p:nvPr/>
          </p:nvGrpSpPr>
          <p:grpSpPr>
            <a:xfrm>
              <a:off x="4768426" y="476251"/>
              <a:ext cx="4027843" cy="3004756"/>
              <a:chOff x="1157265" y="3444876"/>
              <a:chExt cx="2667000" cy="1751942"/>
            </a:xfrm>
          </p:grpSpPr>
          <p:pic>
            <p:nvPicPr>
              <p:cNvPr id="12" name="Picture 14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841" t="4695" r="1680" b="5868"/>
              <a:stretch>
                <a:fillRect/>
              </a:stretch>
            </p:blipFill>
            <p:spPr bwMode="auto">
              <a:xfrm>
                <a:off x="1157265" y="3444876"/>
                <a:ext cx="2667000" cy="1751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Rectangle 36"/>
              <p:cNvSpPr>
                <a:spLocks noChangeArrowheads="1"/>
              </p:cNvSpPr>
              <p:nvPr/>
            </p:nvSpPr>
            <p:spPr bwMode="auto">
              <a:xfrm>
                <a:off x="1285852" y="3571876"/>
                <a:ext cx="2381250" cy="13525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pic>
          <p:nvPicPr>
            <p:cNvPr id="10" name="Picture 10" descr="http://bookmarqc.com/8khakis/wp-content/uploads/2009/12/Avatar-Screenshot-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73820" y="837124"/>
              <a:ext cx="3596826" cy="2023196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 bwMode="auto">
            <a:xfrm>
              <a:off x="4973820" y="689805"/>
              <a:ext cx="3596826" cy="128789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/>
            <a:p>
              <a:pPr>
                <a:defRPr/>
              </a:pPr>
              <a:r>
                <a:rPr lang="en-CA" sz="105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Purchase the Avatar Collector’s DVD now</a:t>
              </a:r>
            </a:p>
          </p:txBody>
        </p:sp>
      </p:grpSp>
      <p:sp>
        <p:nvSpPr>
          <p:cNvPr id="48133" name="Date Placeholder 4"/>
          <p:cNvSpPr>
            <a:spLocks noGrp="1"/>
          </p:cNvSpPr>
          <p:nvPr>
            <p:ph type="dt" sz="quarter" idx="4294967295"/>
          </p:nvPr>
        </p:nvSpPr>
        <p:spPr bwMode="auto">
          <a:xfrm>
            <a:off x="6361113" y="6477000"/>
            <a:ext cx="2097087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/>
              <a:t>Page </a:t>
            </a:r>
            <a:fld id="{78AE9F61-4F60-431B-9C9E-0934A5BEB618}" type="slidenum">
              <a:rPr lang="de-DE"/>
              <a:pPr/>
              <a:t>45</a:t>
            </a:fld>
            <a:endParaRPr lang="en-GB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61" b="7558"/>
          <a:stretch>
            <a:fillRect/>
          </a:stretch>
        </p:blipFill>
        <p:spPr bwMode="auto">
          <a:xfrm>
            <a:off x="1785918" y="4071942"/>
            <a:ext cx="2473719" cy="162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48135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0425" y="3670300"/>
            <a:ext cx="39338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165350" y="4187825"/>
            <a:ext cx="1708150" cy="1028700"/>
            <a:chOff x="3550023" y="4346117"/>
            <a:chExt cx="1707777" cy="1027571"/>
          </a:xfrm>
        </p:grpSpPr>
        <p:pic>
          <p:nvPicPr>
            <p:cNvPr id="48147" name="Picture 10" descr="http://bookmarqc.com/8khakis/wp-content/uploads/2009/12/Avatar-Screenshot-1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50023" y="4346117"/>
              <a:ext cx="1707777" cy="959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8" name="Picture 1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644153" y="5162662"/>
              <a:ext cx="1529630" cy="211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4"/>
          <p:cNvGrpSpPr>
            <a:grpSpLocks/>
          </p:cNvGrpSpPr>
          <p:nvPr/>
        </p:nvGrpSpPr>
        <p:grpSpPr bwMode="auto">
          <a:xfrm rot="-5400000">
            <a:off x="1328738" y="1543050"/>
            <a:ext cx="1336675" cy="1914525"/>
            <a:chOff x="7331188" y="2194949"/>
            <a:chExt cx="1335600" cy="1914078"/>
          </a:xfrm>
        </p:grpSpPr>
        <p:sp>
          <p:nvSpPr>
            <p:cNvPr id="48144" name="Rectangle 20"/>
            <p:cNvSpPr>
              <a:spLocks noChangeArrowheads="1"/>
            </p:cNvSpPr>
            <p:nvPr/>
          </p:nvSpPr>
          <p:spPr bwMode="auto">
            <a:xfrm>
              <a:off x="7331188" y="2201107"/>
              <a:ext cx="1335600" cy="1890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pic>
          <p:nvPicPr>
            <p:cNvPr id="48145" name="Picture 10" descr="http://bookmarqc.com/8khakis/wp-content/uploads/2009/12/Avatar-Screenshot-1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5400000">
              <a:off x="7204736" y="2622008"/>
              <a:ext cx="1854962" cy="1042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6" name="Picture 1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5400000">
              <a:off x="6508517" y="3019956"/>
              <a:ext cx="1914078" cy="264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6564" name="Picture 4" descr="Simple Black Square Media Play Button (Buttons) Ico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87638" y="4271963"/>
            <a:ext cx="7858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6" descr="Simple Black Square Media Pause Button (Buttons) Ico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57875" y="2000250"/>
            <a:ext cx="16430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 descr="Simple Black Square Media Play Button (Buttons) Ic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68463" y="2168525"/>
            <a:ext cx="7842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072063" y="571500"/>
            <a:ext cx="3286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tx2"/>
                </a:solidFill>
              </a:rPr>
              <a:t>Медийный поток может контролироваться пользователем</a:t>
            </a:r>
            <a:endParaRPr lang="en-CA">
              <a:solidFill>
                <a:schemeClr val="tx2"/>
              </a:solidFill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27000" y="3857625"/>
            <a:ext cx="20161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tx2"/>
                </a:solidFill>
              </a:rPr>
              <a:t>Остановленный поток может быть возобновлен на другом устройстве</a:t>
            </a:r>
            <a:endParaRPr lang="en-CA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143500" y="4857750"/>
            <a:ext cx="2990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tx2"/>
                </a:solidFill>
              </a:rPr>
              <a:t>Любой поток может быть принят на любом устройстве с адаптацией контента</a:t>
            </a:r>
            <a:endParaRPr lang="en-CA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361113" y="6477000"/>
            <a:ext cx="2097087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801688"/>
            <a:r>
              <a:rPr lang="de-DE"/>
              <a:t>Page </a:t>
            </a:r>
            <a:fld id="{1F5C3E36-690B-42B4-80D7-9201DE00703F}" type="slidenum">
              <a:rPr lang="de-DE"/>
              <a:pPr defTabSz="801688"/>
              <a:t>46</a:t>
            </a:fld>
            <a:endParaRPr lang="en-GB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652463" y="430213"/>
            <a:ext cx="8186737" cy="871537"/>
          </a:xfrm>
        </p:spPr>
        <p:txBody>
          <a:bodyPr/>
          <a:lstStyle/>
          <a:p>
            <a:pPr algn="ctr" eaLnBrk="1" hangingPunct="1"/>
            <a:r>
              <a:rPr lang="ru-RU" sz="2400" b="1" smtClean="0">
                <a:latin typeface="Arial" pitchFamily="34" charset="0"/>
                <a:cs typeface="Arial" pitchFamily="34" charset="0"/>
              </a:rPr>
              <a:t>Эра Всепроникающего Сетевого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smtClean="0">
                <a:latin typeface="Arial" pitchFamily="34" charset="0"/>
                <a:cs typeface="Arial" pitchFamily="34" charset="0"/>
              </a:rPr>
              <a:t>Мира </a:t>
            </a:r>
            <a:br>
              <a:rPr lang="ru-RU" sz="2400" b="1" smtClean="0">
                <a:latin typeface="Arial" pitchFamily="34" charset="0"/>
                <a:cs typeface="Arial" pitchFamily="34" charset="0"/>
              </a:rPr>
            </a:br>
            <a:r>
              <a:rPr lang="en-US" sz="2400" b="1" smtClean="0">
                <a:latin typeface="Arial" pitchFamily="34" charset="0"/>
                <a:cs typeface="Arial" pitchFamily="34" charset="0"/>
              </a:rPr>
              <a:t>U-networked</a:t>
            </a:r>
            <a:r>
              <a:rPr lang="ru-RU" sz="24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World</a:t>
            </a:r>
            <a:endParaRPr lang="en-US" sz="2400" smtClean="0">
              <a:cs typeface="Arial" pitchFamily="34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609600" y="17526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zh-CN" b="1">
                <a:solidFill>
                  <a:srgbClr val="990000"/>
                </a:solidFill>
              </a:rPr>
              <a:t>Новый опыт пользователя</a:t>
            </a:r>
            <a:endParaRPr lang="en-US" altLang="zh-CN" b="1">
              <a:solidFill>
                <a:srgbClr val="990000"/>
              </a:solidFill>
              <a:ea typeface="SimSun" pitchFamily="2" charset="-122"/>
            </a:endParaRPr>
          </a:p>
          <a:p>
            <a:r>
              <a:rPr lang="en-US" b="1"/>
              <a:t>Web2.0 </a:t>
            </a:r>
            <a:r>
              <a:rPr lang="en-US"/>
              <a:t>&amp; </a:t>
            </a:r>
            <a:r>
              <a:rPr lang="en-US" b="1"/>
              <a:t>Video 2.0</a:t>
            </a:r>
            <a:endParaRPr lang="zh-CN" altLang="en-US" b="1">
              <a:ea typeface="SimSun" pitchFamily="2" charset="-122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4343400" y="17526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zh-CN" b="1">
                <a:solidFill>
                  <a:srgbClr val="990000"/>
                </a:solidFill>
              </a:rPr>
              <a:t>Новые бизнес-модели</a:t>
            </a:r>
            <a:endParaRPr lang="en-US" altLang="zh-CN" b="1">
              <a:solidFill>
                <a:srgbClr val="990000"/>
              </a:solidFill>
              <a:ea typeface="SimSun" pitchFamily="2" charset="-122"/>
            </a:endParaRPr>
          </a:p>
          <a:p>
            <a:pPr algn="r"/>
            <a:r>
              <a:rPr lang="en-US" altLang="zh-CN" b="1">
                <a:ea typeface="SimSun" pitchFamily="2" charset="-122"/>
              </a:rPr>
              <a:t>Cloud computing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04800" y="4572000"/>
            <a:ext cx="4572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zh-CN" b="1">
                <a:solidFill>
                  <a:srgbClr val="990000"/>
                </a:solidFill>
              </a:rPr>
              <a:t>Новые виды бизнеса </a:t>
            </a:r>
            <a:endParaRPr lang="en-US" altLang="zh-CN" b="1">
              <a:solidFill>
                <a:srgbClr val="990000"/>
              </a:solidFill>
              <a:ea typeface="SimSun" pitchFamily="2" charset="-122"/>
            </a:endParaRPr>
          </a:p>
          <a:p>
            <a:r>
              <a:rPr lang="en-US" altLang="zh-CN" b="1">
                <a:ea typeface="SimSun" pitchFamily="2" charset="-122"/>
              </a:rPr>
              <a:t>Mobile broadband</a:t>
            </a:r>
            <a:r>
              <a:rPr lang="zh-CN" altLang="en-US" b="1">
                <a:ea typeface="SimSun" pitchFamily="2" charset="-122"/>
              </a:rPr>
              <a:t> </a:t>
            </a:r>
          </a:p>
          <a:p>
            <a:r>
              <a:rPr lang="en-US" altLang="zh-CN" b="1">
                <a:ea typeface="SimSun" pitchFamily="2" charset="-122"/>
              </a:rPr>
              <a:t>M2M</a:t>
            </a:r>
            <a:r>
              <a:rPr lang="zh-CN" altLang="en-US" b="1">
                <a:ea typeface="SimSun" pitchFamily="2" charset="-122"/>
              </a:rPr>
              <a:t> </a:t>
            </a:r>
          </a:p>
          <a:p>
            <a:r>
              <a:rPr lang="en-US" altLang="zh-CN" b="1">
                <a:ea typeface="SimSun" pitchFamily="2" charset="-122"/>
              </a:rPr>
              <a:t>Home network</a:t>
            </a:r>
          </a:p>
          <a:p>
            <a:r>
              <a:rPr lang="en-US" altLang="zh-CN" b="1">
                <a:ea typeface="SimSun" pitchFamily="2" charset="-122"/>
              </a:rPr>
              <a:t>Application store</a:t>
            </a:r>
            <a:endParaRPr lang="zh-CN" altLang="en-US" b="1">
              <a:ea typeface="SimSun" pitchFamily="2" charset="-122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4343400" y="47244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zh-CN" b="1">
                <a:solidFill>
                  <a:srgbClr val="990000"/>
                </a:solidFill>
              </a:rPr>
              <a:t>Новая архитектура сети</a:t>
            </a:r>
            <a:r>
              <a:rPr lang="en-US" b="1">
                <a:solidFill>
                  <a:srgbClr val="990000"/>
                </a:solidFill>
              </a:rPr>
              <a:t> </a:t>
            </a:r>
            <a:endParaRPr lang="en-US" altLang="zh-CN" b="1">
              <a:solidFill>
                <a:srgbClr val="990000"/>
              </a:solidFill>
              <a:ea typeface="SimSun" pitchFamily="2" charset="-122"/>
            </a:endParaRPr>
          </a:p>
          <a:p>
            <a:pPr algn="r"/>
            <a:r>
              <a:rPr lang="en-US" altLang="zh-CN" b="1">
                <a:ea typeface="SimSun" pitchFamily="2" charset="-122"/>
              </a:rPr>
              <a:t>All-IP convergence</a:t>
            </a:r>
            <a:endParaRPr lang="zh-CN" altLang="en-US" b="1">
              <a:ea typeface="SimSun" pitchFamily="2" charset="-122"/>
            </a:endParaRPr>
          </a:p>
        </p:txBody>
      </p:sp>
      <p:pic>
        <p:nvPicPr>
          <p:cNvPr id="49160" name="Picture 8" descr="funnel shaped blue fa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80846">
            <a:off x="4708525" y="3719513"/>
            <a:ext cx="392271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9" descr="funnel shaped blue fa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020000">
            <a:off x="477838" y="1944688"/>
            <a:ext cx="3922712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10" descr="funnel shaped blue fa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63105">
            <a:off x="4752975" y="2054225"/>
            <a:ext cx="392271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3" name="Picture 11" descr="funnel shaped blue fa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979845">
            <a:off x="431800" y="3700463"/>
            <a:ext cx="392271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4" name="Picture 12" descr="internet_DkBlue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5663" y="2428875"/>
            <a:ext cx="2122487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5" name="Picture 13" descr="globe green glow sphe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8013" y="2079625"/>
            <a:ext cx="270827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6" name="Picture 14" descr="Gel - Gel3 circles cle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62325" y="2430463"/>
            <a:ext cx="2179638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3313113" y="3130550"/>
            <a:ext cx="22002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31" tIns="40015" rIns="80031" bIns="40015">
            <a:spAutoFit/>
          </a:bodyPr>
          <a:lstStyle/>
          <a:p>
            <a:pPr algn="ctr" defTabSz="801688"/>
            <a:r>
              <a:rPr lang="en-US" altLang="zh-CN" sz="2900">
                <a:solidFill>
                  <a:srgbClr val="990000"/>
                </a:solidFill>
                <a:latin typeface="FrutigerNext LT Medium" charset="0"/>
                <a:ea typeface="SimHei" pitchFamily="49" charset="-122"/>
              </a:rPr>
              <a:t>Networked </a:t>
            </a:r>
          </a:p>
          <a:p>
            <a:pPr algn="ctr" defTabSz="801688"/>
            <a:r>
              <a:rPr lang="en-US" altLang="zh-CN" sz="2900">
                <a:solidFill>
                  <a:srgbClr val="990000"/>
                </a:solidFill>
                <a:latin typeface="FrutigerNext LT Medium" charset="0"/>
                <a:ea typeface="SimHei" pitchFamily="49" charset="-122"/>
              </a:rPr>
              <a:t>world</a:t>
            </a:r>
            <a:endParaRPr lang="zh-CN" altLang="en-US" sz="2900">
              <a:solidFill>
                <a:srgbClr val="990000"/>
              </a:solidFill>
              <a:latin typeface="FrutigerNext LT Medium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8686800" cy="1228725"/>
          </a:xfrm>
        </p:spPr>
        <p:txBody>
          <a:bodyPr/>
          <a:lstStyle/>
          <a:p>
            <a:pPr algn="ctr"/>
            <a:r>
              <a:rPr lang="ru-RU" sz="3200" smtClean="0">
                <a:cs typeface="Arial" pitchFamily="34" charset="0"/>
              </a:rPr>
              <a:t>Виртуализация сетевых функций</a:t>
            </a:r>
            <a:endParaRPr lang="en-US" sz="2000" smtClean="0">
              <a:cs typeface="Arial" pitchFamily="34" charset="0"/>
            </a:endParaRPr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7FC4B24-D2E2-4013-A4EB-D8A6F03A07E1}" type="slidenum">
              <a:rPr lang="en-US"/>
              <a:pPr/>
              <a:t>47</a:t>
            </a:fld>
            <a:endParaRPr lang="en-US"/>
          </a:p>
        </p:txBody>
      </p:sp>
      <p:sp>
        <p:nvSpPr>
          <p:cNvPr id="50180" name="TextBox 41"/>
          <p:cNvSpPr txBox="1">
            <a:spLocks noChangeArrowheads="1"/>
          </p:cNvSpPr>
          <p:nvPr/>
        </p:nvSpPr>
        <p:spPr bwMode="auto">
          <a:xfrm>
            <a:off x="828675" y="1136650"/>
            <a:ext cx="3103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>
                <a:solidFill>
                  <a:srgbClr val="C00000"/>
                </a:solidFill>
                <a:latin typeface="Calibri" pitchFamily="34" charset="0"/>
                <a:ea typeface="MS PGothic" pitchFamily="34" charset="-128"/>
              </a:rPr>
              <a:t>Classical Network Appliance</a:t>
            </a:r>
            <a:br>
              <a:rPr lang="en-GB" sz="2000">
                <a:solidFill>
                  <a:srgbClr val="C00000"/>
                </a:solidFill>
                <a:latin typeface="Calibri" pitchFamily="34" charset="0"/>
                <a:ea typeface="MS PGothic" pitchFamily="34" charset="-128"/>
              </a:rPr>
            </a:br>
            <a:r>
              <a:rPr lang="en-GB" sz="2000">
                <a:solidFill>
                  <a:srgbClr val="C00000"/>
                </a:solidFill>
                <a:latin typeface="Calibri" pitchFamily="34" charset="0"/>
                <a:ea typeface="MS PGothic" pitchFamily="34" charset="-128"/>
              </a:rPr>
              <a:t>Approach</a:t>
            </a:r>
          </a:p>
        </p:txBody>
      </p:sp>
      <p:grpSp>
        <p:nvGrpSpPr>
          <p:cNvPr id="50181" name="Group 34"/>
          <p:cNvGrpSpPr>
            <a:grpSpLocks/>
          </p:cNvGrpSpPr>
          <p:nvPr/>
        </p:nvGrpSpPr>
        <p:grpSpPr bwMode="auto">
          <a:xfrm>
            <a:off x="2481263" y="4391025"/>
            <a:ext cx="654050" cy="827088"/>
            <a:chOff x="2481263" y="4391025"/>
            <a:chExt cx="654050" cy="827088"/>
          </a:xfrm>
        </p:grpSpPr>
        <p:pic>
          <p:nvPicPr>
            <p:cNvPr id="50245" name="Picture 2" descr="Product Small Phot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1263" y="4391025"/>
              <a:ext cx="654050" cy="592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246" name="TextBox 7"/>
            <p:cNvSpPr txBox="1">
              <a:spLocks noChangeArrowheads="1"/>
            </p:cNvSpPr>
            <p:nvPr/>
          </p:nvSpPr>
          <p:spPr bwMode="auto">
            <a:xfrm>
              <a:off x="2554288" y="4910138"/>
              <a:ext cx="56673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>
                  <a:solidFill>
                    <a:srgbClr val="0070C0"/>
                  </a:solidFill>
                  <a:latin typeface="Calibri" pitchFamily="34" charset="0"/>
                  <a:ea typeface="MS PGothic" pitchFamily="34" charset="-128"/>
                </a:rPr>
                <a:t>BRAS</a:t>
              </a:r>
            </a:p>
          </p:txBody>
        </p:sp>
      </p:grpSp>
      <p:grpSp>
        <p:nvGrpSpPr>
          <p:cNvPr id="50182" name="Group 37"/>
          <p:cNvGrpSpPr>
            <a:grpSpLocks/>
          </p:cNvGrpSpPr>
          <p:nvPr/>
        </p:nvGrpSpPr>
        <p:grpSpPr bwMode="auto">
          <a:xfrm>
            <a:off x="1412875" y="3022600"/>
            <a:ext cx="754063" cy="1020763"/>
            <a:chOff x="1412875" y="3022600"/>
            <a:chExt cx="754063" cy="1020763"/>
          </a:xfrm>
        </p:grpSpPr>
        <p:sp>
          <p:nvSpPr>
            <p:cNvPr id="50243" name="TextBox 12"/>
            <p:cNvSpPr txBox="1">
              <a:spLocks noChangeArrowheads="1"/>
            </p:cNvSpPr>
            <p:nvPr/>
          </p:nvSpPr>
          <p:spPr bwMode="auto">
            <a:xfrm>
              <a:off x="1412875" y="3735388"/>
              <a:ext cx="7540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>
                  <a:solidFill>
                    <a:srgbClr val="0070C0"/>
                  </a:solidFill>
                  <a:latin typeface="Calibri" pitchFamily="34" charset="0"/>
                  <a:ea typeface="MS PGothic" pitchFamily="34" charset="-128"/>
                </a:rPr>
                <a:t>Firewall</a:t>
              </a:r>
            </a:p>
          </p:txBody>
        </p:sp>
        <p:pic>
          <p:nvPicPr>
            <p:cNvPr id="50244" name="Picture 10" descr="http://www.checkpoint.com/images/products/appliances/graphics/main-320x215.jpg"/>
            <p:cNvPicPr>
              <a:picLocks noChangeAspect="1" noChangeArrowheads="1"/>
            </p:cNvPicPr>
            <p:nvPr/>
          </p:nvPicPr>
          <p:blipFill>
            <a:blip r:embed="rId4" cstate="print"/>
            <a:srcRect l="56769" t="13052" r="4462"/>
            <a:stretch>
              <a:fillRect/>
            </a:stretch>
          </p:blipFill>
          <p:spPr bwMode="auto">
            <a:xfrm>
              <a:off x="1420813" y="3022600"/>
              <a:ext cx="609600" cy="738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0183" name="Group 40"/>
          <p:cNvGrpSpPr>
            <a:grpSpLocks/>
          </p:cNvGrpSpPr>
          <p:nvPr/>
        </p:nvGrpSpPr>
        <p:grpSpPr bwMode="auto">
          <a:xfrm>
            <a:off x="333375" y="3306763"/>
            <a:ext cx="849313" cy="669925"/>
            <a:chOff x="333375" y="3306763"/>
            <a:chExt cx="849313" cy="669925"/>
          </a:xfrm>
        </p:grpSpPr>
        <p:pic>
          <p:nvPicPr>
            <p:cNvPr id="50241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 l="17577" t="40077" r="63269" b="42200"/>
            <a:stretch>
              <a:fillRect/>
            </a:stretch>
          </p:blipFill>
          <p:spPr bwMode="auto">
            <a:xfrm>
              <a:off x="333375" y="3306763"/>
              <a:ext cx="849313" cy="395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242" name="TextBox 16"/>
            <p:cNvSpPr txBox="1">
              <a:spLocks noChangeArrowheads="1"/>
            </p:cNvSpPr>
            <p:nvPr/>
          </p:nvSpPr>
          <p:spPr bwMode="auto">
            <a:xfrm>
              <a:off x="587375" y="3668713"/>
              <a:ext cx="4318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>
                  <a:solidFill>
                    <a:srgbClr val="0070C0"/>
                  </a:solidFill>
                  <a:latin typeface="Calibri" pitchFamily="34" charset="0"/>
                  <a:ea typeface="MS PGothic" pitchFamily="34" charset="-128"/>
                </a:rPr>
                <a:t>DPI</a:t>
              </a:r>
            </a:p>
          </p:txBody>
        </p:sp>
      </p:grpSp>
      <p:grpSp>
        <p:nvGrpSpPr>
          <p:cNvPr id="50184" name="Group 43"/>
          <p:cNvGrpSpPr>
            <a:grpSpLocks/>
          </p:cNvGrpSpPr>
          <p:nvPr/>
        </p:nvGrpSpPr>
        <p:grpSpPr bwMode="auto">
          <a:xfrm>
            <a:off x="1360488" y="2093913"/>
            <a:ext cx="971550" cy="736600"/>
            <a:chOff x="1360488" y="2093913"/>
            <a:chExt cx="971550" cy="736600"/>
          </a:xfrm>
        </p:grpSpPr>
        <p:pic>
          <p:nvPicPr>
            <p:cNvPr id="50239" name="Picture 13" descr="http://di1.shopping.com/images1/pi/98/4d/f4/20219018-100x100-0-0.jpg"/>
            <p:cNvPicPr>
              <a:picLocks noChangeAspect="1" noChangeArrowheads="1"/>
            </p:cNvPicPr>
            <p:nvPr/>
          </p:nvPicPr>
          <p:blipFill>
            <a:blip r:embed="rId6" cstate="print"/>
            <a:srcRect t="17110" b="18085"/>
            <a:stretch>
              <a:fillRect/>
            </a:stretch>
          </p:blipFill>
          <p:spPr bwMode="auto">
            <a:xfrm>
              <a:off x="1360488" y="2093913"/>
              <a:ext cx="9715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240" name="TextBox 19"/>
            <p:cNvSpPr txBox="1">
              <a:spLocks noChangeArrowheads="1"/>
            </p:cNvSpPr>
            <p:nvPr/>
          </p:nvSpPr>
          <p:spPr bwMode="auto">
            <a:xfrm>
              <a:off x="1482725" y="2522538"/>
              <a:ext cx="50641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>
                  <a:solidFill>
                    <a:srgbClr val="0070C0"/>
                  </a:solidFill>
                  <a:latin typeface="Calibri" pitchFamily="34" charset="0"/>
                  <a:ea typeface="MS PGothic" pitchFamily="34" charset="-128"/>
                </a:rPr>
                <a:t>CDN</a:t>
              </a:r>
            </a:p>
          </p:txBody>
        </p:sp>
      </p:grpSp>
      <p:grpSp>
        <p:nvGrpSpPr>
          <p:cNvPr id="50185" name="Group 46"/>
          <p:cNvGrpSpPr>
            <a:grpSpLocks/>
          </p:cNvGrpSpPr>
          <p:nvPr/>
        </p:nvGrpSpPr>
        <p:grpSpPr bwMode="auto">
          <a:xfrm>
            <a:off x="3603625" y="3124200"/>
            <a:ext cx="998538" cy="1147763"/>
            <a:chOff x="3603625" y="3124200"/>
            <a:chExt cx="998538" cy="1147763"/>
          </a:xfrm>
        </p:grpSpPr>
        <p:pic>
          <p:nvPicPr>
            <p:cNvPr id="50237" name="Picture 6" descr="http://www.linuxfordevices.com/images/stories/spirent_testcenter_sm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25863" y="3124200"/>
              <a:ext cx="719137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238" name="TextBox 24"/>
            <p:cNvSpPr txBox="1">
              <a:spLocks noChangeArrowheads="1"/>
            </p:cNvSpPr>
            <p:nvPr/>
          </p:nvSpPr>
          <p:spPr bwMode="auto">
            <a:xfrm>
              <a:off x="3603625" y="3748088"/>
              <a:ext cx="998538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400">
                  <a:solidFill>
                    <a:srgbClr val="0070C0"/>
                  </a:solidFill>
                  <a:latin typeface="Calibri" pitchFamily="34" charset="0"/>
                  <a:ea typeface="MS PGothic" pitchFamily="34" charset="-128"/>
                </a:rPr>
                <a:t>Tester/QoE</a:t>
              </a:r>
            </a:p>
            <a:p>
              <a:pPr algn="ctr"/>
              <a:r>
                <a:rPr lang="en-GB" sz="1400">
                  <a:solidFill>
                    <a:srgbClr val="0070C0"/>
                  </a:solidFill>
                  <a:latin typeface="Calibri" pitchFamily="34" charset="0"/>
                  <a:ea typeface="MS PGothic" pitchFamily="34" charset="-128"/>
                </a:rPr>
                <a:t>monitor</a:t>
              </a:r>
            </a:p>
          </p:txBody>
        </p:sp>
      </p:grpSp>
      <p:grpSp>
        <p:nvGrpSpPr>
          <p:cNvPr id="50186" name="Group 49"/>
          <p:cNvGrpSpPr>
            <a:grpSpLocks/>
          </p:cNvGrpSpPr>
          <p:nvPr/>
        </p:nvGrpSpPr>
        <p:grpSpPr bwMode="auto">
          <a:xfrm>
            <a:off x="3481388" y="2052638"/>
            <a:ext cx="1096962" cy="960437"/>
            <a:chOff x="3481388" y="2052638"/>
            <a:chExt cx="1096962" cy="960437"/>
          </a:xfrm>
        </p:grpSpPr>
        <p:pic>
          <p:nvPicPr>
            <p:cNvPr id="50235" name="Picture 8" descr="http://us.teneo.net/Uploads/images/7050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92513" y="2052638"/>
              <a:ext cx="827087" cy="39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236" name="TextBox 27"/>
            <p:cNvSpPr txBox="1">
              <a:spLocks noChangeArrowheads="1"/>
            </p:cNvSpPr>
            <p:nvPr/>
          </p:nvSpPr>
          <p:spPr bwMode="auto">
            <a:xfrm>
              <a:off x="3481388" y="2490788"/>
              <a:ext cx="1096962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400">
                  <a:solidFill>
                    <a:srgbClr val="0070C0"/>
                  </a:solidFill>
                  <a:latin typeface="Calibri" pitchFamily="34" charset="0"/>
                  <a:ea typeface="MS PGothic" pitchFamily="34" charset="-128"/>
                </a:rPr>
                <a:t>WAN</a:t>
              </a:r>
            </a:p>
            <a:p>
              <a:pPr algn="ctr"/>
              <a:r>
                <a:rPr lang="en-GB" sz="1400">
                  <a:solidFill>
                    <a:srgbClr val="0070C0"/>
                  </a:solidFill>
                  <a:latin typeface="Calibri" pitchFamily="34" charset="0"/>
                  <a:ea typeface="MS PGothic" pitchFamily="34" charset="-128"/>
                </a:rPr>
                <a:t>Acceleration</a:t>
              </a:r>
            </a:p>
          </p:txBody>
        </p:sp>
      </p:grpSp>
      <p:grpSp>
        <p:nvGrpSpPr>
          <p:cNvPr id="50187" name="Group 52"/>
          <p:cNvGrpSpPr>
            <a:grpSpLocks/>
          </p:cNvGrpSpPr>
          <p:nvPr/>
        </p:nvGrpSpPr>
        <p:grpSpPr bwMode="auto">
          <a:xfrm>
            <a:off x="333375" y="1990725"/>
            <a:ext cx="976313" cy="1144588"/>
            <a:chOff x="333375" y="1990725"/>
            <a:chExt cx="976313" cy="1144588"/>
          </a:xfrm>
        </p:grpSpPr>
        <p:pic>
          <p:nvPicPr>
            <p:cNvPr id="50233" name="Picture 10" descr="http://solacecdn.s3.amazonaws.com/new/wp-content/uploads/2010/02/3260_front_200p-wide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33375" y="1990725"/>
              <a:ext cx="976313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234" name="TextBox 30"/>
            <p:cNvSpPr txBox="1">
              <a:spLocks noChangeArrowheads="1"/>
            </p:cNvSpPr>
            <p:nvPr/>
          </p:nvSpPr>
          <p:spPr bwMode="auto">
            <a:xfrm>
              <a:off x="447675" y="2613025"/>
              <a:ext cx="830263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400">
                  <a:solidFill>
                    <a:srgbClr val="0070C0"/>
                  </a:solidFill>
                  <a:latin typeface="Calibri" pitchFamily="34" charset="0"/>
                  <a:ea typeface="MS PGothic" pitchFamily="34" charset="-128"/>
                </a:rPr>
                <a:t>Message</a:t>
              </a:r>
            </a:p>
            <a:p>
              <a:pPr algn="ctr"/>
              <a:r>
                <a:rPr lang="en-GB" sz="1400">
                  <a:solidFill>
                    <a:srgbClr val="0070C0"/>
                  </a:solidFill>
                  <a:latin typeface="Calibri" pitchFamily="34" charset="0"/>
                  <a:ea typeface="MS PGothic" pitchFamily="34" charset="-128"/>
                </a:rPr>
                <a:t>Router</a:t>
              </a:r>
            </a:p>
          </p:txBody>
        </p:sp>
      </p:grpSp>
      <p:grpSp>
        <p:nvGrpSpPr>
          <p:cNvPr id="50188" name="Group 55"/>
          <p:cNvGrpSpPr>
            <a:grpSpLocks/>
          </p:cNvGrpSpPr>
          <p:nvPr/>
        </p:nvGrpSpPr>
        <p:grpSpPr bwMode="auto">
          <a:xfrm>
            <a:off x="3290888" y="4283075"/>
            <a:ext cx="1574800" cy="1168400"/>
            <a:chOff x="3290888" y="4283075"/>
            <a:chExt cx="1574800" cy="1168400"/>
          </a:xfrm>
        </p:grpSpPr>
        <p:pic>
          <p:nvPicPr>
            <p:cNvPr id="50231" name="Picture 12" descr="http://www.nokiasiemensnetworks.com/sites/default/files/image_files/img_multicontroler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576638" y="4283075"/>
              <a:ext cx="923925" cy="66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232" name="TextBox 32"/>
            <p:cNvSpPr txBox="1">
              <a:spLocks noChangeArrowheads="1"/>
            </p:cNvSpPr>
            <p:nvPr/>
          </p:nvSpPr>
          <p:spPr bwMode="auto">
            <a:xfrm>
              <a:off x="3290888" y="4927600"/>
              <a:ext cx="15748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400">
                  <a:solidFill>
                    <a:srgbClr val="0070C0"/>
                  </a:solidFill>
                  <a:latin typeface="Calibri" pitchFamily="34" charset="0"/>
                  <a:ea typeface="MS PGothic" pitchFamily="34" charset="-128"/>
                </a:rPr>
                <a:t>Radio/Fixed Access</a:t>
              </a:r>
            </a:p>
            <a:p>
              <a:pPr algn="ctr"/>
              <a:r>
                <a:rPr lang="en-GB" sz="1400">
                  <a:solidFill>
                    <a:srgbClr val="0070C0"/>
                  </a:solidFill>
                  <a:latin typeface="Calibri" pitchFamily="34" charset="0"/>
                  <a:ea typeface="MS PGothic" pitchFamily="34" charset="-128"/>
                </a:rPr>
                <a:t>Network Nodes</a:t>
              </a:r>
            </a:p>
          </p:txBody>
        </p:sp>
      </p:grpSp>
      <p:grpSp>
        <p:nvGrpSpPr>
          <p:cNvPr id="50189" name="Group 58"/>
          <p:cNvGrpSpPr>
            <a:grpSpLocks/>
          </p:cNvGrpSpPr>
          <p:nvPr/>
        </p:nvGrpSpPr>
        <p:grpSpPr bwMode="auto">
          <a:xfrm>
            <a:off x="2336800" y="3079750"/>
            <a:ext cx="962025" cy="1158875"/>
            <a:chOff x="2336800" y="3079750"/>
            <a:chExt cx="962025" cy="1158875"/>
          </a:xfrm>
        </p:grpSpPr>
        <p:pic>
          <p:nvPicPr>
            <p:cNvPr id="50229" name="Picture 16" descr="http://farm5.static.flickr.com/4111/4949006335_e8a306f6c2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355850" y="3079750"/>
              <a:ext cx="839788" cy="728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230" name="TextBox 38"/>
            <p:cNvSpPr txBox="1">
              <a:spLocks noChangeArrowheads="1"/>
            </p:cNvSpPr>
            <p:nvPr/>
          </p:nvSpPr>
          <p:spPr bwMode="auto">
            <a:xfrm>
              <a:off x="2336800" y="3716338"/>
              <a:ext cx="962025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400">
                  <a:solidFill>
                    <a:srgbClr val="0070C0"/>
                  </a:solidFill>
                  <a:latin typeface="Calibri" pitchFamily="34" charset="0"/>
                  <a:ea typeface="MS PGothic" pitchFamily="34" charset="-128"/>
                </a:rPr>
                <a:t>Carrier</a:t>
              </a:r>
              <a:br>
                <a:rPr lang="en-GB" sz="1400">
                  <a:solidFill>
                    <a:srgbClr val="0070C0"/>
                  </a:solidFill>
                  <a:latin typeface="Calibri" pitchFamily="34" charset="0"/>
                  <a:ea typeface="MS PGothic" pitchFamily="34" charset="-128"/>
                </a:rPr>
              </a:br>
              <a:r>
                <a:rPr lang="en-GB" sz="1400">
                  <a:solidFill>
                    <a:srgbClr val="0070C0"/>
                  </a:solidFill>
                  <a:latin typeface="Calibri" pitchFamily="34" charset="0"/>
                  <a:ea typeface="MS PGothic" pitchFamily="34" charset="-128"/>
                </a:rPr>
                <a:t>Grade NAT</a:t>
              </a:r>
            </a:p>
          </p:txBody>
        </p:sp>
      </p:grpSp>
      <p:grpSp>
        <p:nvGrpSpPr>
          <p:cNvPr id="50190" name="Group 61"/>
          <p:cNvGrpSpPr>
            <a:grpSpLocks/>
          </p:cNvGrpSpPr>
          <p:nvPr/>
        </p:nvGrpSpPr>
        <p:grpSpPr bwMode="auto">
          <a:xfrm>
            <a:off x="2317750" y="1785938"/>
            <a:ext cx="1268413" cy="1250950"/>
            <a:chOff x="2317750" y="1785938"/>
            <a:chExt cx="1268413" cy="1250950"/>
          </a:xfrm>
        </p:grpSpPr>
        <p:pic>
          <p:nvPicPr>
            <p:cNvPr id="50227" name="Picture 18" descr="http://partners.varphonex.com/images/acme_border_controller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384425" y="1785938"/>
              <a:ext cx="858838" cy="80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228" name="TextBox 42"/>
            <p:cNvSpPr txBox="1">
              <a:spLocks noChangeArrowheads="1"/>
            </p:cNvSpPr>
            <p:nvPr/>
          </p:nvSpPr>
          <p:spPr bwMode="auto">
            <a:xfrm>
              <a:off x="2317750" y="2514600"/>
              <a:ext cx="1268413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400">
                  <a:solidFill>
                    <a:srgbClr val="0070C0"/>
                  </a:solidFill>
                  <a:latin typeface="Calibri" pitchFamily="34" charset="0"/>
                  <a:ea typeface="MS PGothic" pitchFamily="34" charset="-128"/>
                </a:rPr>
                <a:t>Session Border</a:t>
              </a:r>
            </a:p>
            <a:p>
              <a:pPr algn="ctr"/>
              <a:r>
                <a:rPr lang="en-GB" sz="1400">
                  <a:solidFill>
                    <a:srgbClr val="0070C0"/>
                  </a:solidFill>
                  <a:latin typeface="Calibri" pitchFamily="34" charset="0"/>
                  <a:ea typeface="MS PGothic" pitchFamily="34" charset="-128"/>
                </a:rPr>
                <a:t>Controller</a:t>
              </a:r>
            </a:p>
          </p:txBody>
        </p:sp>
      </p:grpSp>
      <p:grpSp>
        <p:nvGrpSpPr>
          <p:cNvPr id="50191" name="Group 64"/>
          <p:cNvGrpSpPr>
            <a:grpSpLocks/>
          </p:cNvGrpSpPr>
          <p:nvPr/>
        </p:nvGrpSpPr>
        <p:grpSpPr bwMode="auto">
          <a:xfrm>
            <a:off x="1316038" y="4264025"/>
            <a:ext cx="900112" cy="965200"/>
            <a:chOff x="1316038" y="4264025"/>
            <a:chExt cx="900112" cy="965200"/>
          </a:xfrm>
        </p:grpSpPr>
        <p:pic>
          <p:nvPicPr>
            <p:cNvPr id="50225" name="Picture 4" descr="Large Photo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409700" y="4264025"/>
              <a:ext cx="588963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226" name="TextBox 10"/>
            <p:cNvSpPr txBox="1">
              <a:spLocks noChangeArrowheads="1"/>
            </p:cNvSpPr>
            <p:nvPr/>
          </p:nvSpPr>
          <p:spPr bwMode="auto">
            <a:xfrm>
              <a:off x="1316038" y="4921250"/>
              <a:ext cx="90011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>
                  <a:solidFill>
                    <a:srgbClr val="0070C0"/>
                  </a:solidFill>
                  <a:latin typeface="Calibri" pitchFamily="34" charset="0"/>
                  <a:ea typeface="MS PGothic" pitchFamily="34" charset="-128"/>
                </a:rPr>
                <a:t>PE Router</a:t>
              </a:r>
            </a:p>
          </p:txBody>
        </p:sp>
      </p:grpSp>
      <p:grpSp>
        <p:nvGrpSpPr>
          <p:cNvPr id="50192" name="Group 67"/>
          <p:cNvGrpSpPr>
            <a:grpSpLocks/>
          </p:cNvGrpSpPr>
          <p:nvPr/>
        </p:nvGrpSpPr>
        <p:grpSpPr bwMode="auto">
          <a:xfrm>
            <a:off x="96838" y="4125913"/>
            <a:ext cx="1303337" cy="1089025"/>
            <a:chOff x="96838" y="4125913"/>
            <a:chExt cx="1303337" cy="1089025"/>
          </a:xfrm>
        </p:grpSpPr>
        <p:pic>
          <p:nvPicPr>
            <p:cNvPr id="50223" name="Picture 14" descr="http://2.bp.blogspot.com/_pdKr5yG7P3w/TQm9ZEZTQJI/AAAAAAAAAr8/TISpPJl3gx4/s1600/Untitled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17500" y="4125913"/>
              <a:ext cx="677863" cy="83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224" name="TextBox 36"/>
            <p:cNvSpPr txBox="1">
              <a:spLocks noChangeArrowheads="1"/>
            </p:cNvSpPr>
            <p:nvPr/>
          </p:nvSpPr>
          <p:spPr bwMode="auto">
            <a:xfrm>
              <a:off x="96838" y="4906963"/>
              <a:ext cx="130333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>
                  <a:solidFill>
                    <a:srgbClr val="0070C0"/>
                  </a:solidFill>
                  <a:latin typeface="Calibri" pitchFamily="34" charset="0"/>
                  <a:ea typeface="MS PGothic" pitchFamily="34" charset="-128"/>
                </a:rPr>
                <a:t>SGSN/GGSN</a:t>
              </a:r>
            </a:p>
          </p:txBody>
        </p:sp>
      </p:grpSp>
      <p:sp>
        <p:nvSpPr>
          <p:cNvPr id="50193" name="TextBox 28"/>
          <p:cNvSpPr txBox="1">
            <a:spLocks noChangeArrowheads="1"/>
          </p:cNvSpPr>
          <p:nvPr/>
        </p:nvSpPr>
        <p:spPr bwMode="auto">
          <a:xfrm>
            <a:off x="165100" y="5353050"/>
            <a:ext cx="3865563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Clr>
                <a:srgbClr val="0000FF"/>
              </a:buClr>
              <a:buSzPct val="130000"/>
              <a:buFont typeface="Arial" pitchFamily="34" charset="0"/>
              <a:buChar char="•"/>
            </a:pPr>
            <a:r>
              <a:rPr lang="en-GB" sz="1200">
                <a:ea typeface="MS PGothic" pitchFamily="34" charset="-128"/>
              </a:rPr>
              <a:t>Fragmented, purpose-built hardware.</a:t>
            </a:r>
          </a:p>
          <a:p>
            <a:pPr marL="171450" indent="-171450">
              <a:buClr>
                <a:srgbClr val="0000FF"/>
              </a:buClr>
              <a:buSzPct val="130000"/>
              <a:buFont typeface="Arial" pitchFamily="34" charset="0"/>
              <a:buChar char="•"/>
            </a:pPr>
            <a:r>
              <a:rPr lang="en-GB" sz="1200">
                <a:ea typeface="MS PGothic" pitchFamily="34" charset="-128"/>
              </a:rPr>
              <a:t>Physical install per appliance per site.</a:t>
            </a:r>
          </a:p>
          <a:p>
            <a:pPr marL="171450" indent="-171450">
              <a:buClr>
                <a:srgbClr val="0000FF"/>
              </a:buClr>
              <a:buSzPct val="130000"/>
              <a:buFont typeface="Arial" pitchFamily="34" charset="0"/>
              <a:buChar char="•"/>
            </a:pPr>
            <a:r>
              <a:rPr lang="en-GB" sz="1200">
                <a:ea typeface="MS PGothic" pitchFamily="34" charset="-128"/>
              </a:rPr>
              <a:t>Hardware development large barrier to entry for new vendors, constraining innovation &amp; competition.</a:t>
            </a:r>
          </a:p>
        </p:txBody>
      </p:sp>
      <p:sp>
        <p:nvSpPr>
          <p:cNvPr id="50194" name="Rectangle 29"/>
          <p:cNvSpPr>
            <a:spLocks noChangeArrowheads="1"/>
          </p:cNvSpPr>
          <p:nvPr/>
        </p:nvSpPr>
        <p:spPr bwMode="auto">
          <a:xfrm>
            <a:off x="2347913" y="1731963"/>
            <a:ext cx="892175" cy="287337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 sz="3600"/>
          </a:p>
        </p:txBody>
      </p:sp>
      <p:sp>
        <p:nvSpPr>
          <p:cNvPr id="50195" name="Rounded Rectangle 54"/>
          <p:cNvSpPr>
            <a:spLocks noChangeArrowheads="1"/>
          </p:cNvSpPr>
          <p:nvPr/>
        </p:nvSpPr>
        <p:spPr bwMode="auto">
          <a:xfrm>
            <a:off x="96838" y="882650"/>
            <a:ext cx="4710112" cy="5570538"/>
          </a:xfrm>
          <a:prstGeom prst="roundRect">
            <a:avLst>
              <a:gd name="adj" fmla="val 580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0196" name="Right Arrow 73"/>
          <p:cNvSpPr>
            <a:spLocks noChangeArrowheads="1"/>
          </p:cNvSpPr>
          <p:nvPr/>
        </p:nvSpPr>
        <p:spPr bwMode="auto">
          <a:xfrm rot="-1921285">
            <a:off x="3343275" y="3024188"/>
            <a:ext cx="2381250" cy="1528762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69BE28">
              <a:alpha val="34901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 sz="2400">
              <a:ea typeface="MS PGothic" pitchFamily="34" charset="-128"/>
            </a:endParaRPr>
          </a:p>
        </p:txBody>
      </p:sp>
      <p:grpSp>
        <p:nvGrpSpPr>
          <p:cNvPr id="50197" name="Group 74"/>
          <p:cNvGrpSpPr>
            <a:grpSpLocks/>
          </p:cNvGrpSpPr>
          <p:nvPr/>
        </p:nvGrpSpPr>
        <p:grpSpPr bwMode="auto">
          <a:xfrm>
            <a:off x="5040313" y="882650"/>
            <a:ext cx="4048125" cy="5570538"/>
            <a:chOff x="5040923" y="749301"/>
            <a:chExt cx="4047869" cy="5874238"/>
          </a:xfrm>
        </p:grpSpPr>
        <p:sp>
          <p:nvSpPr>
            <p:cNvPr id="50198" name="TextBox 43"/>
            <p:cNvSpPr txBox="1">
              <a:spLocks noChangeArrowheads="1"/>
            </p:cNvSpPr>
            <p:nvPr/>
          </p:nvSpPr>
          <p:spPr bwMode="auto">
            <a:xfrm>
              <a:off x="5073445" y="800718"/>
              <a:ext cx="3973718" cy="7078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000">
                  <a:solidFill>
                    <a:srgbClr val="C00000"/>
                  </a:solidFill>
                  <a:latin typeface="Calibri" pitchFamily="34" charset="0"/>
                  <a:ea typeface="MS PGothic" pitchFamily="34" charset="-128"/>
                </a:rPr>
                <a:t>Network Functions Virtualisation Approach</a:t>
              </a:r>
            </a:p>
          </p:txBody>
        </p:sp>
        <p:grpSp>
          <p:nvGrpSpPr>
            <p:cNvPr id="50199" name="Group 27"/>
            <p:cNvGrpSpPr>
              <a:grpSpLocks/>
            </p:cNvGrpSpPr>
            <p:nvPr/>
          </p:nvGrpSpPr>
          <p:grpSpPr bwMode="auto">
            <a:xfrm>
              <a:off x="5040923" y="749301"/>
              <a:ext cx="4047869" cy="5874238"/>
              <a:chOff x="5040923" y="749301"/>
              <a:chExt cx="4047869" cy="5874238"/>
            </a:xfrm>
          </p:grpSpPr>
          <p:sp>
            <p:nvSpPr>
              <p:cNvPr id="50200" name="TextBox 45"/>
              <p:cNvSpPr txBox="1">
                <a:spLocks noChangeArrowheads="1"/>
              </p:cNvSpPr>
              <p:nvPr/>
            </p:nvSpPr>
            <p:spPr bwMode="auto">
              <a:xfrm>
                <a:off x="5148263" y="6189296"/>
                <a:ext cx="362426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GB">
                    <a:solidFill>
                      <a:srgbClr val="C00000"/>
                    </a:solidFill>
                    <a:ea typeface="MS PGothic" pitchFamily="34" charset="-128"/>
                  </a:rPr>
                  <a:t>High volume Ethernet switches</a:t>
                </a:r>
              </a:p>
            </p:txBody>
          </p:sp>
          <p:pic>
            <p:nvPicPr>
              <p:cNvPr id="50201" name="Picture 6" descr="http://t1.gstatic.com/images?q=tbn:ANd9GcTUFD7wvOt_9mnoGHjnQK7rpnH3119LecHeYdzsH6mkF4_acWhOhw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6029325" y="5451475"/>
                <a:ext cx="777875" cy="78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202" name="TextBox 40"/>
              <p:cNvSpPr txBox="1">
                <a:spLocks noChangeArrowheads="1"/>
              </p:cNvSpPr>
              <p:nvPr/>
            </p:nvSpPr>
            <p:spPr bwMode="auto">
              <a:xfrm>
                <a:off x="5228435" y="4522788"/>
                <a:ext cx="324960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>
                    <a:solidFill>
                      <a:srgbClr val="C00000"/>
                    </a:solidFill>
                    <a:ea typeface="MS PGothic" pitchFamily="34" charset="-128"/>
                  </a:rPr>
                  <a:t>High volume standard servers</a:t>
                </a:r>
              </a:p>
            </p:txBody>
          </p:sp>
          <p:pic>
            <p:nvPicPr>
              <p:cNvPr id="50203" name="Picture 3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5951538" y="3976688"/>
                <a:ext cx="995362" cy="642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204" name="Picture 86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 r="1637"/>
              <a:stretch>
                <a:fillRect/>
              </a:stretch>
            </p:blipFill>
            <p:spPr bwMode="auto">
              <a:xfrm>
                <a:off x="6062663" y="4876800"/>
                <a:ext cx="717550" cy="258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205" name="Picture 6" descr="http://t1.gstatic.com/images?q=tbn:ANd9GcTUFD7wvOt_9mnoGHjnQK7rpnH3119LecHeYdzsH6mkF4_acWhOhw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6923088" y="5456238"/>
                <a:ext cx="777875" cy="78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206" name="Picture 3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6845300" y="3981450"/>
                <a:ext cx="995363" cy="642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207" name="Picture 86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 r="1637"/>
              <a:stretch>
                <a:fillRect/>
              </a:stretch>
            </p:blipFill>
            <p:spPr bwMode="auto">
              <a:xfrm>
                <a:off x="6956425" y="4881563"/>
                <a:ext cx="717550" cy="260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208" name="TextBox 45"/>
              <p:cNvSpPr txBox="1">
                <a:spLocks noChangeArrowheads="1"/>
              </p:cNvSpPr>
              <p:nvPr/>
            </p:nvSpPr>
            <p:spPr bwMode="auto">
              <a:xfrm>
                <a:off x="5189478" y="5075238"/>
                <a:ext cx="326243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>
                    <a:solidFill>
                      <a:srgbClr val="C00000"/>
                    </a:solidFill>
                    <a:ea typeface="MS PGothic" pitchFamily="34" charset="-128"/>
                  </a:rPr>
                  <a:t>High volume standard storage</a:t>
                </a:r>
              </a:p>
            </p:txBody>
          </p:sp>
          <p:sp>
            <p:nvSpPr>
              <p:cNvPr id="87" name="Down Arrow 86"/>
              <p:cNvSpPr/>
              <p:nvPr/>
            </p:nvSpPr>
            <p:spPr>
              <a:xfrm>
                <a:off x="6310843" y="3344077"/>
                <a:ext cx="220648" cy="68970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20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50210" name="Picture 46" descr="AG00221_"/>
              <p:cNvPicPr>
                <a:picLocks noChangeAspect="1" noChangeArrowheads="1" noCrop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flipH="1">
                <a:off x="6145213" y="3503613"/>
                <a:ext cx="477837" cy="371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211" name="TextBox 88"/>
              <p:cNvSpPr txBox="1">
                <a:spLocks noChangeArrowheads="1"/>
              </p:cNvSpPr>
              <p:nvPr/>
            </p:nvSpPr>
            <p:spPr bwMode="auto">
              <a:xfrm>
                <a:off x="6586538" y="3511550"/>
                <a:ext cx="224948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200"/>
                  <a:t>Orchestrated,</a:t>
                </a:r>
              </a:p>
              <a:p>
                <a:r>
                  <a:rPr lang="en-GB" sz="1200"/>
                  <a:t>automatic &amp; remote install.</a:t>
                </a:r>
              </a:p>
            </p:txBody>
          </p:sp>
          <p:sp>
            <p:nvSpPr>
              <p:cNvPr id="50212" name="TextBox 44"/>
              <p:cNvSpPr txBox="1">
                <a:spLocks noChangeArrowheads="1"/>
              </p:cNvSpPr>
              <p:nvPr/>
            </p:nvSpPr>
            <p:spPr bwMode="auto">
              <a:xfrm rot="5400000">
                <a:off x="7920202" y="2050501"/>
                <a:ext cx="1598515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400"/>
                  <a:t>Competitive &amp; </a:t>
                </a:r>
              </a:p>
              <a:p>
                <a:pPr algn="ctr"/>
                <a:r>
                  <a:rPr lang="en-GB" sz="1400"/>
                  <a:t>Innovative</a:t>
                </a:r>
              </a:p>
              <a:p>
                <a:pPr algn="ctr"/>
                <a:r>
                  <a:rPr lang="en-GB" sz="1400"/>
                  <a:t> Open Ecosystem</a:t>
                </a:r>
                <a:endParaRPr lang="en-GB"/>
              </a:p>
            </p:txBody>
          </p:sp>
          <p:sp>
            <p:nvSpPr>
              <p:cNvPr id="50213" name="Cloud 100"/>
              <p:cNvSpPr>
                <a:spLocks noChangeArrowheads="1"/>
              </p:cNvSpPr>
              <p:nvPr/>
            </p:nvSpPr>
            <p:spPr bwMode="auto">
              <a:xfrm>
                <a:off x="5229225" y="1509713"/>
                <a:ext cx="3161316" cy="2001837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2147483647 w 43200"/>
                  <a:gd name="T7" fmla="*/ 2147483647 h 432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5954 w 43200"/>
                  <a:gd name="T13" fmla="*/ 6524 h 43200"/>
                  <a:gd name="T14" fmla="*/ 34174 w 43200"/>
                  <a:gd name="T15" fmla="*/ 34674 h 43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200" h="43200">
                    <a:moveTo>
                      <a:pt x="3900" y="14370"/>
                    </a:moveTo>
                    <a:lnTo>
                      <a:pt x="3899" y="14370"/>
                    </a:lnTo>
                    <a:cubicBezTo>
                      <a:pt x="3858" y="13959"/>
                      <a:pt x="3838" y="13545"/>
                      <a:pt x="3838" y="13131"/>
                    </a:cubicBezTo>
                    <a:cubicBezTo>
                      <a:pt x="3838" y="8055"/>
                      <a:pt x="6861" y="3941"/>
                      <a:pt x="10591" y="3941"/>
                    </a:cubicBezTo>
                    <a:cubicBezTo>
                      <a:pt x="11791" y="3940"/>
                      <a:pt x="12969" y="4376"/>
                      <a:pt x="14005" y="5201"/>
                    </a:cubicBezTo>
                    <a:lnTo>
                      <a:pt x="14005" y="5202"/>
                    </a:lnTo>
                    <a:cubicBezTo>
                      <a:pt x="14930" y="2828"/>
                      <a:pt x="16742" y="1343"/>
                      <a:pt x="18715" y="1344"/>
                    </a:cubicBezTo>
                    <a:cubicBezTo>
                      <a:pt x="20114" y="1344"/>
                      <a:pt x="21458" y="2093"/>
                      <a:pt x="22456" y="3431"/>
                    </a:cubicBezTo>
                    <a:lnTo>
                      <a:pt x="22456" y="3432"/>
                    </a:lnTo>
                    <a:cubicBezTo>
                      <a:pt x="23194" y="1415"/>
                      <a:pt x="24707" y="140"/>
                      <a:pt x="26362" y="141"/>
                    </a:cubicBezTo>
                    <a:cubicBezTo>
                      <a:pt x="27723" y="141"/>
                      <a:pt x="29007" y="1006"/>
                      <a:pt x="29832" y="2481"/>
                    </a:cubicBezTo>
                    <a:lnTo>
                      <a:pt x="29832" y="2480"/>
                    </a:lnTo>
                    <a:cubicBezTo>
                      <a:pt x="30755" y="1002"/>
                      <a:pt x="32110" y="149"/>
                      <a:pt x="33538" y="150"/>
                    </a:cubicBezTo>
                    <a:cubicBezTo>
                      <a:pt x="35888" y="150"/>
                      <a:pt x="37901" y="2435"/>
                      <a:pt x="38318" y="5575"/>
                    </a:cubicBezTo>
                    <a:lnTo>
                      <a:pt x="38317" y="5576"/>
                    </a:lnTo>
                    <a:cubicBezTo>
                      <a:pt x="40639" y="6438"/>
                      <a:pt x="42250" y="9313"/>
                      <a:pt x="42250" y="12594"/>
                    </a:cubicBezTo>
                    <a:cubicBezTo>
                      <a:pt x="42250" y="13579"/>
                      <a:pt x="42103" y="14554"/>
                      <a:pt x="41818" y="15460"/>
                    </a:cubicBezTo>
                    <a:lnTo>
                      <a:pt x="41818" y="15459"/>
                    </a:lnTo>
                    <a:cubicBezTo>
                      <a:pt x="42727" y="17070"/>
                      <a:pt x="43220" y="19044"/>
                      <a:pt x="43220" y="21076"/>
                    </a:cubicBezTo>
                    <a:cubicBezTo>
                      <a:pt x="43220" y="25663"/>
                      <a:pt x="40741" y="29553"/>
                      <a:pt x="37404" y="30203"/>
                    </a:cubicBezTo>
                    <a:lnTo>
                      <a:pt x="37403" y="30202"/>
                    </a:lnTo>
                    <a:cubicBezTo>
                      <a:pt x="37378" y="34523"/>
                      <a:pt x="34795" y="38006"/>
                      <a:pt x="31619" y="38007"/>
                    </a:cubicBezTo>
                    <a:cubicBezTo>
                      <a:pt x="30535" y="38007"/>
                      <a:pt x="29474" y="37593"/>
                      <a:pt x="28555" y="36813"/>
                    </a:cubicBezTo>
                    <a:lnTo>
                      <a:pt x="28556" y="36813"/>
                    </a:lnTo>
                    <a:cubicBezTo>
                      <a:pt x="27694" y="40699"/>
                      <a:pt x="25069" y="43357"/>
                      <a:pt x="22094" y="43358"/>
                    </a:cubicBezTo>
                    <a:cubicBezTo>
                      <a:pt x="19839" y="43358"/>
                      <a:pt x="17733" y="41821"/>
                      <a:pt x="16480" y="39263"/>
                    </a:cubicBezTo>
                    <a:lnTo>
                      <a:pt x="16480" y="39264"/>
                    </a:lnTo>
                    <a:cubicBezTo>
                      <a:pt x="15279" y="40250"/>
                      <a:pt x="13904" y="40770"/>
                      <a:pt x="12503" y="40771"/>
                    </a:cubicBezTo>
                    <a:cubicBezTo>
                      <a:pt x="9735" y="40771"/>
                      <a:pt x="7180" y="38748"/>
                      <a:pt x="5804" y="35469"/>
                    </a:cubicBezTo>
                    <a:lnTo>
                      <a:pt x="5803" y="35469"/>
                    </a:lnTo>
                    <a:cubicBezTo>
                      <a:pt x="5635" y="35496"/>
                      <a:pt x="5465" y="35509"/>
                      <a:pt x="5296" y="35510"/>
                    </a:cubicBezTo>
                    <a:cubicBezTo>
                      <a:pt x="2888" y="35510"/>
                      <a:pt x="936" y="32860"/>
                      <a:pt x="936" y="29592"/>
                    </a:cubicBezTo>
                    <a:cubicBezTo>
                      <a:pt x="935" y="28090"/>
                      <a:pt x="1356" y="26644"/>
                      <a:pt x="2112" y="25547"/>
                    </a:cubicBezTo>
                    <a:lnTo>
                      <a:pt x="2113" y="25547"/>
                    </a:lnTo>
                    <a:cubicBezTo>
                      <a:pt x="781" y="24481"/>
                      <a:pt x="-36" y="22528"/>
                      <a:pt x="-36" y="20418"/>
                    </a:cubicBezTo>
                    <a:cubicBezTo>
                      <a:pt x="-37" y="17370"/>
                      <a:pt x="1647" y="14817"/>
                      <a:pt x="3863" y="14504"/>
                    </a:cubicBezTo>
                    <a:lnTo>
                      <a:pt x="3900" y="14370"/>
                    </a:lnTo>
                    <a:close/>
                  </a:path>
                  <a:path w="43200" h="43200" fill="none">
                    <a:moveTo>
                      <a:pt x="4693" y="26177"/>
                    </a:moveTo>
                    <a:lnTo>
                      <a:pt x="4693" y="26177"/>
                    </a:lnTo>
                    <a:cubicBezTo>
                      <a:pt x="4580" y="26189"/>
                      <a:pt x="4468" y="26194"/>
                      <a:pt x="4356" y="26195"/>
                    </a:cubicBezTo>
                    <a:cubicBezTo>
                      <a:pt x="3584" y="26195"/>
                      <a:pt x="2826" y="25913"/>
                      <a:pt x="2160" y="25379"/>
                    </a:cubicBezTo>
                    <a:moveTo>
                      <a:pt x="6928" y="34899"/>
                    </a:moveTo>
                    <a:lnTo>
                      <a:pt x="6927" y="34898"/>
                    </a:lnTo>
                    <a:cubicBezTo>
                      <a:pt x="6572" y="35091"/>
                      <a:pt x="6200" y="35219"/>
                      <a:pt x="5820" y="35280"/>
                    </a:cubicBezTo>
                    <a:moveTo>
                      <a:pt x="16478" y="39090"/>
                    </a:moveTo>
                    <a:lnTo>
                      <a:pt x="16477" y="39090"/>
                    </a:lnTo>
                    <a:cubicBezTo>
                      <a:pt x="16210" y="38544"/>
                      <a:pt x="15986" y="37960"/>
                      <a:pt x="15809" y="37350"/>
                    </a:cubicBezTo>
                    <a:moveTo>
                      <a:pt x="28827" y="34751"/>
                    </a:moveTo>
                    <a:lnTo>
                      <a:pt x="28826" y="34750"/>
                    </a:lnTo>
                    <a:cubicBezTo>
                      <a:pt x="28787" y="35398"/>
                      <a:pt x="28698" y="36038"/>
                      <a:pt x="28560" y="36660"/>
                    </a:cubicBezTo>
                    <a:moveTo>
                      <a:pt x="34129" y="22954"/>
                    </a:moveTo>
                    <a:lnTo>
                      <a:pt x="34128" y="22954"/>
                    </a:lnTo>
                    <a:cubicBezTo>
                      <a:pt x="36118" y="24271"/>
                      <a:pt x="37381" y="27017"/>
                      <a:pt x="37381" y="30027"/>
                    </a:cubicBezTo>
                    <a:cubicBezTo>
                      <a:pt x="37381" y="30048"/>
                      <a:pt x="37380" y="30069"/>
                      <a:pt x="37380" y="30090"/>
                    </a:cubicBezTo>
                    <a:moveTo>
                      <a:pt x="41798" y="15354"/>
                    </a:moveTo>
                    <a:lnTo>
                      <a:pt x="41798" y="15354"/>
                    </a:lnTo>
                    <a:cubicBezTo>
                      <a:pt x="41473" y="16386"/>
                      <a:pt x="40978" y="17302"/>
                      <a:pt x="40350" y="18030"/>
                    </a:cubicBezTo>
                    <a:moveTo>
                      <a:pt x="38324" y="5426"/>
                    </a:moveTo>
                    <a:lnTo>
                      <a:pt x="38324" y="5425"/>
                    </a:lnTo>
                    <a:cubicBezTo>
                      <a:pt x="38375" y="5811"/>
                      <a:pt x="38401" y="6202"/>
                      <a:pt x="38401" y="6595"/>
                    </a:cubicBezTo>
                    <a:cubicBezTo>
                      <a:pt x="38401" y="6626"/>
                      <a:pt x="38400" y="6658"/>
                      <a:pt x="38400" y="6690"/>
                    </a:cubicBezTo>
                    <a:moveTo>
                      <a:pt x="29078" y="3952"/>
                    </a:moveTo>
                    <a:lnTo>
                      <a:pt x="29078" y="3952"/>
                    </a:lnTo>
                    <a:cubicBezTo>
                      <a:pt x="29266" y="3369"/>
                      <a:pt x="29516" y="2826"/>
                      <a:pt x="29820" y="2340"/>
                    </a:cubicBezTo>
                    <a:moveTo>
                      <a:pt x="22141" y="4720"/>
                    </a:moveTo>
                    <a:lnTo>
                      <a:pt x="22140" y="4719"/>
                    </a:lnTo>
                    <a:cubicBezTo>
                      <a:pt x="22217" y="4238"/>
                      <a:pt x="22338" y="3771"/>
                      <a:pt x="22500" y="3330"/>
                    </a:cubicBezTo>
                    <a:moveTo>
                      <a:pt x="14000" y="5192"/>
                    </a:moveTo>
                    <a:lnTo>
                      <a:pt x="14000" y="5191"/>
                    </a:lnTo>
                    <a:cubicBezTo>
                      <a:pt x="14471" y="5568"/>
                      <a:pt x="14908" y="6020"/>
                      <a:pt x="15299" y="6540"/>
                    </a:cubicBezTo>
                    <a:moveTo>
                      <a:pt x="4127" y="15789"/>
                    </a:moveTo>
                    <a:lnTo>
                      <a:pt x="4127" y="15788"/>
                    </a:lnTo>
                    <a:cubicBezTo>
                      <a:pt x="4024" y="15324"/>
                      <a:pt x="3948" y="14850"/>
                      <a:pt x="3900" y="14369"/>
                    </a:cubicBezTo>
                  </a:path>
                </a:pathLst>
              </a:custGeom>
              <a:solidFill>
                <a:srgbClr val="D7EEAA"/>
              </a:solidFill>
              <a:ln w="25400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818F66"/>
                </a:prstShdw>
              </a:effectLst>
            </p:spPr>
            <p:txBody>
              <a:bodyPr anchor="ctr"/>
              <a:lstStyle/>
              <a:p>
                <a:endParaRPr lang="ru-RU"/>
              </a:p>
            </p:txBody>
          </p:sp>
          <p:pic>
            <p:nvPicPr>
              <p:cNvPr id="50214" name="Picture 5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5661025" y="2270370"/>
                <a:ext cx="536575" cy="517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215" name="Picture 6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6280150" y="2284658"/>
                <a:ext cx="536575" cy="517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216" name="Picture 7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6913563" y="2270370"/>
                <a:ext cx="536575" cy="517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217" name="Picture 8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7561263" y="2284658"/>
                <a:ext cx="536575" cy="517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218" name="Picture 9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5853113" y="2757733"/>
                <a:ext cx="536575" cy="517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219" name="Picture 10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6546850" y="2772020"/>
                <a:ext cx="536575" cy="517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220" name="Picture 11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7227033" y="2783133"/>
                <a:ext cx="536575" cy="517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221" name="Text Box 30"/>
              <p:cNvSpPr txBox="1">
                <a:spLocks noChangeArrowheads="1"/>
              </p:cNvSpPr>
              <p:nvPr/>
            </p:nvSpPr>
            <p:spPr bwMode="auto">
              <a:xfrm>
                <a:off x="5576888" y="1743075"/>
                <a:ext cx="2579687" cy="83933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lnSpc>
                    <a:spcPct val="80000"/>
                  </a:lnSpc>
                  <a:buClr>
                    <a:srgbClr val="4D4D4D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000">
                    <a:ea typeface="MS PGothic" pitchFamily="34" charset="-128"/>
                  </a:rPr>
                  <a:t>Independent</a:t>
                </a:r>
              </a:p>
              <a:p>
                <a:pPr algn="ctr">
                  <a:lnSpc>
                    <a:spcPct val="80000"/>
                  </a:lnSpc>
                  <a:buClr>
                    <a:srgbClr val="4D4D4D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000">
                    <a:ea typeface="MS PGothic" pitchFamily="34" charset="-128"/>
                  </a:rPr>
                  <a:t>Software Vendors</a:t>
                </a:r>
              </a:p>
              <a:p>
                <a:pPr algn="ctr">
                  <a:lnSpc>
                    <a:spcPct val="80000"/>
                  </a:lnSpc>
                  <a:buClr>
                    <a:srgbClr val="4D4D4D"/>
                  </a:buCl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n-GB" sz="2000">
                  <a:ea typeface="MS PGothic" pitchFamily="34" charset="-128"/>
                </a:endParaRPr>
              </a:p>
            </p:txBody>
          </p:sp>
          <p:sp>
            <p:nvSpPr>
              <p:cNvPr id="50222" name="Rounded Rectangle 54"/>
              <p:cNvSpPr>
                <a:spLocks noChangeArrowheads="1"/>
              </p:cNvSpPr>
              <p:nvPr/>
            </p:nvSpPr>
            <p:spPr bwMode="auto">
              <a:xfrm>
                <a:off x="5040923" y="749301"/>
                <a:ext cx="4009754" cy="5874238"/>
              </a:xfrm>
              <a:prstGeom prst="roundRect">
                <a:avLst>
                  <a:gd name="adj" fmla="val 5806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2544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0" y="2495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213" y="765175"/>
            <a:ext cx="85344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4284663" y="5084763"/>
            <a:ext cx="315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Times New Roman" pitchFamily="18" charset="0"/>
              </a:rPr>
              <a:t>в)</a:t>
            </a: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2544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284663" y="5445125"/>
            <a:ext cx="2968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г)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2560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611188" y="406400"/>
          <a:ext cx="8135937" cy="4391025"/>
        </p:xfrm>
        <a:graphic>
          <a:graphicData uri="http://schemas.openxmlformats.org/presentationml/2006/ole">
            <p:oleObj spid="_x0000_s1026" name="Microsoft Visio Drawing" r:id="rId3" imgW="6845300" imgH="3035300" progId="Visio.Drawing.11">
              <p:embed/>
            </p:oleObj>
          </a:graphicData>
        </a:graphic>
      </p:graphicFrame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242888" y="4024313"/>
            <a:ext cx="2968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г)</a:t>
            </a: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900113" y="1487488"/>
            <a:ext cx="74676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48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ОБСЛУЖИВАНИЕ ВЫЗОВОВ/СЕССИЙ</a:t>
            </a:r>
            <a:br>
              <a:rPr lang="ru-RU" sz="48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ru-RU" sz="48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в ТфОП и СПС</a:t>
            </a:r>
          </a:p>
        </p:txBody>
      </p:sp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smtClean="0">
                <a:cs typeface="Arial" pitchFamily="34" charset="0"/>
              </a:rPr>
              <a:t>Модель МАР</a:t>
            </a:r>
          </a:p>
        </p:txBody>
      </p:sp>
      <p:pic>
        <p:nvPicPr>
          <p:cNvPr id="2048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785813"/>
            <a:ext cx="8072438" cy="5286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>
                <a:cs typeface="Arial" pitchFamily="34" charset="0"/>
              </a:rPr>
              <a:t>Процедура хенд-овер между </a:t>
            </a:r>
            <a:r>
              <a:rPr lang="en-US" sz="2000" smtClean="0">
                <a:cs typeface="Arial" pitchFamily="34" charset="0"/>
              </a:rPr>
              <a:t>BTS </a:t>
            </a:r>
            <a:r>
              <a:rPr lang="ru-RU" sz="2000" smtClean="0">
                <a:cs typeface="Arial" pitchFamily="34" charset="0"/>
              </a:rPr>
              <a:t>и между </a:t>
            </a:r>
            <a:r>
              <a:rPr lang="en-US" sz="2000" smtClean="0">
                <a:cs typeface="Arial" pitchFamily="34" charset="0"/>
              </a:rPr>
              <a:t>MSC</a:t>
            </a:r>
            <a:endParaRPr lang="ru-RU" sz="2000" smtClean="0">
              <a:cs typeface="Arial" pitchFamily="34" charset="0"/>
            </a:endParaRP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>
            <p:ph idx="1"/>
          </p:nvPr>
        </p:nvGraphicFramePr>
        <p:xfrm>
          <a:off x="1042988" y="985838"/>
          <a:ext cx="7005637" cy="4530725"/>
        </p:xfrm>
        <a:graphic>
          <a:graphicData uri="http://schemas.openxmlformats.org/presentationml/2006/ole">
            <p:oleObj spid="_x0000_s2050" name="Visio" r:id="rId3" imgW="11836400" imgH="764540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10606</TotalTime>
  <Words>1760</Words>
  <Application>Microsoft Office PowerPoint</Application>
  <PresentationFormat>Экран (4:3)</PresentationFormat>
  <Paragraphs>298</Paragraphs>
  <Slides>47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47</vt:i4>
      </vt:variant>
    </vt:vector>
  </HeadingPairs>
  <TitlesOfParts>
    <vt:vector size="70" baseType="lpstr">
      <vt:lpstr>Arial</vt:lpstr>
      <vt:lpstr>Verdana</vt:lpstr>
      <vt:lpstr>Wingdings</vt:lpstr>
      <vt:lpstr>Times New Roman</vt:lpstr>
      <vt:lpstr>Garamond</vt:lpstr>
      <vt:lpstr>Times New Roman Cyr</vt:lpstr>
      <vt:lpstr>CommonBullets</vt:lpstr>
      <vt:lpstr>Monotype Sorts</vt:lpstr>
      <vt:lpstr>MS PGothic</vt:lpstr>
      <vt:lpstr>Arial Unicode MS</vt:lpstr>
      <vt:lpstr>HGP創英角ｺﾞｼｯｸUB</vt:lpstr>
      <vt:lpstr>Tahoma</vt:lpstr>
      <vt:lpstr>Symbol</vt:lpstr>
      <vt:lpstr>SimSun</vt:lpstr>
      <vt:lpstr>Arial Black</vt:lpstr>
      <vt:lpstr>FrutigerNext LT Medium</vt:lpstr>
      <vt:lpstr>SimHei</vt:lpstr>
      <vt:lpstr>Calibri</vt:lpstr>
      <vt:lpstr>华文细黑</vt:lpstr>
      <vt:lpstr>Край</vt:lpstr>
      <vt:lpstr>Microsoft Visio Drawing</vt:lpstr>
      <vt:lpstr>Документ Microsoft Visio</vt:lpstr>
      <vt:lpstr>CorelDRAW 11.0 Graphic</vt:lpstr>
      <vt:lpstr>Учебный курс  Введение в специальность</vt:lpstr>
      <vt:lpstr>Слайд 2</vt:lpstr>
      <vt:lpstr>Слайд 3</vt:lpstr>
      <vt:lpstr>Слайд 4</vt:lpstr>
      <vt:lpstr>Слайд 5</vt:lpstr>
      <vt:lpstr>Слайд 6</vt:lpstr>
      <vt:lpstr>Слайд 7</vt:lpstr>
      <vt:lpstr>Модель МАР</vt:lpstr>
      <vt:lpstr>Процедура хенд-овер между BTS и между MSC</vt:lpstr>
      <vt:lpstr>Основные элементы базовой сети поколения 2G</vt:lpstr>
      <vt:lpstr>Основные элементы базовой сети поколения 2.5G</vt:lpstr>
      <vt:lpstr>Основные элементы базовой сети поколений 2G, 2.5G и 3G</vt:lpstr>
      <vt:lpstr>IMSI (International Mobile Subscriber Identity)</vt:lpstr>
      <vt:lpstr>IMSI (International Mobile Subscriber Identity)</vt:lpstr>
      <vt:lpstr>MSISDN (Mobile Station ISDN number) или MSRN (Mobile Station Roaming Number) </vt:lpstr>
      <vt:lpstr>MSISDN (Mobile Station ISDN number) </vt:lpstr>
      <vt:lpstr>IMEI (International Mobile Equipment Identity) </vt:lpstr>
      <vt:lpstr>IMEI (International Mobile Equipment Identity) </vt:lpstr>
      <vt:lpstr>Функционирование сети сигнализации ОКС7 для поддержки услуг мобильной связи</vt:lpstr>
      <vt:lpstr>Слайд 20</vt:lpstr>
      <vt:lpstr>Слайд 21</vt:lpstr>
      <vt:lpstr>Протоколы, используемые для передачи сообщений МАР  при взаимодействии  сетей TDM и  IP </vt:lpstr>
      <vt:lpstr>Слайд 23</vt:lpstr>
      <vt:lpstr>Слайд 24</vt:lpstr>
      <vt:lpstr>Слайд 25</vt:lpstr>
      <vt:lpstr>Слайд 26</vt:lpstr>
      <vt:lpstr>IP-телефонии более 20 лет (VocalTec в 1995 году)</vt:lpstr>
      <vt:lpstr>Слайд 28</vt:lpstr>
      <vt:lpstr>Слайд 29</vt:lpstr>
      <vt:lpstr>Будущее SDN</vt:lpstr>
      <vt:lpstr>Слайд 31</vt:lpstr>
      <vt:lpstr>Слайд 32</vt:lpstr>
      <vt:lpstr>Услуги списка CS-1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Снижение стоимости бита информации</vt:lpstr>
      <vt:lpstr>Правила игры меняются</vt:lpstr>
      <vt:lpstr>Услуги местоположения</vt:lpstr>
      <vt:lpstr>Отличия Интернет-ТВ от обычного </vt:lpstr>
      <vt:lpstr>Услуга «Три экрана»</vt:lpstr>
      <vt:lpstr>Эра Всепроникающего Сетевого Мира  U-networked World</vt:lpstr>
      <vt:lpstr>Виртуализация сетевых функций</vt:lpstr>
    </vt:vector>
  </TitlesOfParts>
  <Company>ННГУ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Компьютерные сети</dc:title>
  <dc:creator>Алексей Линёв</dc:creator>
  <cp:lastModifiedBy>Alex</cp:lastModifiedBy>
  <cp:revision>261</cp:revision>
  <dcterms:created xsi:type="dcterms:W3CDTF">2003-06-05T04:07:34Z</dcterms:created>
  <dcterms:modified xsi:type="dcterms:W3CDTF">2016-09-12T21:14:56Z</dcterms:modified>
</cp:coreProperties>
</file>